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58" r:id="rId3"/>
    <p:sldId id="299" r:id="rId4"/>
    <p:sldId id="302" r:id="rId5"/>
    <p:sldId id="303" r:id="rId6"/>
    <p:sldId id="304" r:id="rId7"/>
    <p:sldId id="305" r:id="rId8"/>
    <p:sldId id="309" r:id="rId9"/>
    <p:sldId id="308" r:id="rId10"/>
    <p:sldId id="300" r:id="rId11"/>
    <p:sldId id="311" r:id="rId12"/>
    <p:sldId id="301" r:id="rId13"/>
    <p:sldId id="320" r:id="rId14"/>
    <p:sldId id="321" r:id="rId15"/>
    <p:sldId id="319" r:id="rId16"/>
    <p:sldId id="322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07" r:id="rId25"/>
    <p:sldId id="270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5A94"/>
    <a:srgbClr val="F1882C"/>
    <a:srgbClr val="018EC4"/>
    <a:srgbClr val="B4DAE7"/>
    <a:srgbClr val="8BB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8" autoAdjust="0"/>
    <p:restoredTop sz="94660"/>
  </p:normalViewPr>
  <p:slideViewPr>
    <p:cSldViewPr snapToGrid="0">
      <p:cViewPr varScale="1">
        <p:scale>
          <a:sx n="54" d="100"/>
          <a:sy n="54" d="100"/>
        </p:scale>
        <p:origin x="84" y="3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5F1C5-F45E-42AD-B18D-4A6BD80D20BF}" type="datetimeFigureOut">
              <a:rPr lang="fr-FR" smtClean="0"/>
              <a:t>17/03/2024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E79DD-05E8-4C1A-BE95-CEEAAAB2BF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76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1E0F3C-C3A9-4E60-8D39-FF56CC9A981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908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fr-FR" smtClean="0"/>
              <a:t>© Copyright </a:t>
            </a:r>
            <a:r>
              <a:rPr lang="en-US" altLang="fr-FR" b="1" smtClean="0"/>
              <a:t>PresentationGO.com</a:t>
            </a:r>
            <a:r>
              <a:rPr lang="en-US" altLang="fr-FR" smtClean="0"/>
              <a:t> – The free PowerPoint and Google Slides template library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618F361-EF97-4AA6-B3CA-A89F00DA0ECD}" type="slidenum">
              <a:rPr lang="en-US" altLang="fr-FR" smtClean="0">
                <a:solidFill>
                  <a:srgbClr val="000000"/>
                </a:solidFill>
              </a:rPr>
              <a:pPr/>
              <a:t>5</a:t>
            </a:fld>
            <a:endParaRPr lang="en-US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065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819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E1AE9A9-BF34-438B-BA74-6D173E7EAE05}" type="slidenum">
              <a:rPr lang="fr-FR" altLang="fr-FR" smtClean="0"/>
              <a:pPr/>
              <a:t>24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86276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er 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974" y="534917"/>
            <a:ext cx="4726979" cy="227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442913" y="3449530"/>
            <a:ext cx="11341099" cy="2209397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>
            <a:off x="442913" y="5952226"/>
            <a:ext cx="11341100" cy="4615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15" y="125365"/>
            <a:ext cx="30956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597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81932-07C5-4152-AF8C-C4F20967A5C0}" type="datetimeFigureOut">
              <a:rPr lang="fr-FR"/>
              <a:pPr>
                <a:defRPr/>
              </a:pPr>
              <a:t>17/03/2024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1E649-F34B-48BC-BFD8-77FD0B98414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3598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er 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666" y="398440"/>
            <a:ext cx="3016159" cy="14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442913" y="2248520"/>
            <a:ext cx="11341099" cy="2209397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1" b="20221"/>
          <a:stretch/>
        </p:blipFill>
        <p:spPr>
          <a:xfrm>
            <a:off x="5994851" y="431726"/>
            <a:ext cx="2030034" cy="12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812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003399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>
          <a:xfrm>
            <a:off x="3099815" y="1520825"/>
            <a:ext cx="8684197" cy="49056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fr-FR" noProof="0" dirty="0" smtClean="0"/>
              <a:t>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97021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/ru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144838" y="1006475"/>
            <a:ext cx="9047162" cy="163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 title="Titre de la page "/>
          <p:cNvSpPr>
            <a:spLocks noGrp="1"/>
          </p:cNvSpPr>
          <p:nvPr>
            <p:ph type="title"/>
          </p:nvPr>
        </p:nvSpPr>
        <p:spPr>
          <a:xfrm>
            <a:off x="550863" y="3043479"/>
            <a:ext cx="11233150" cy="1008636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E200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052141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po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</p:nvPr>
        </p:nvSpPr>
        <p:spPr>
          <a:xfrm>
            <a:off x="550863" y="1520825"/>
            <a:ext cx="11208150" cy="49056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fr-FR" noProof="0" dirty="0" smtClean="0"/>
              <a:t>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969997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apositive 2 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50863" y="1532343"/>
            <a:ext cx="5320098" cy="4884331"/>
          </a:xfrm>
        </p:spPr>
        <p:txBody>
          <a:bodyPr/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55965" y="1532344"/>
            <a:ext cx="5428048" cy="4884331"/>
          </a:xfrm>
        </p:spPr>
        <p:txBody>
          <a:bodyPr/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71235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pour illustration - blan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541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ve de fin : 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144838" y="1006475"/>
            <a:ext cx="9047162" cy="163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0863" y="2768837"/>
            <a:ext cx="11233150" cy="2033900"/>
          </a:xfrm>
        </p:spPr>
        <p:txBody>
          <a:bodyPr/>
          <a:lstStyle>
            <a:lvl1pPr algn="ctr">
              <a:defRPr sz="5400" baseline="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550863" y="5952226"/>
            <a:ext cx="11233150" cy="46151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7530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A737D-CA46-4F01-84D9-3F0FCE7777AE}" type="datetimeFigureOut">
              <a:rPr lang="fr-FR"/>
              <a:pPr>
                <a:defRPr/>
              </a:pPr>
              <a:t>17/03/2024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B2241-A955-4901-9F66-1DA971939C3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5997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100388" y="0"/>
            <a:ext cx="89662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50863" y="1520825"/>
            <a:ext cx="1120775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</p:txBody>
      </p:sp>
      <p:cxnSp>
        <p:nvCxnSpPr>
          <p:cNvPr id="3" name="Connecteur droit 2"/>
          <p:cNvCxnSpPr/>
          <p:nvPr userDrawn="1"/>
        </p:nvCxnSpPr>
        <p:spPr>
          <a:xfrm>
            <a:off x="3219450" y="1093788"/>
            <a:ext cx="89725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Image 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0"/>
            <a:ext cx="2719387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75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003399"/>
          </a:solidFill>
          <a:latin typeface="Verdana" panose="020B060403050404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Verdana" panose="020B060403050404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Verdana" panose="020B060403050404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Verdana" panose="020B060403050404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Verdana" panose="020B060403050404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3399"/>
          </a:solidFill>
          <a:latin typeface="Verdana" panose="020B060403050404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www.alsace.eu/aides-et-services/personnes-handicapees/" TargetMode="External"/><Relationship Id="rId4" Type="http://schemas.openxmlformats.org/officeDocument/2006/relationships/hyperlink" Target="mailto:partenaires.mdph@alsace.eu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6.png"/><Relationship Id="rId5" Type="http://schemas.openxmlformats.org/officeDocument/2006/relationships/tags" Target="../tags/tag5.xml"/><Relationship Id="rId10" Type="http://schemas.openxmlformats.org/officeDocument/2006/relationships/image" Target="../media/image5.jpe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0863" y="1884255"/>
            <a:ext cx="11233150" cy="2033900"/>
          </a:xfrm>
        </p:spPr>
        <p:txBody>
          <a:bodyPr/>
          <a:lstStyle/>
          <a:p>
            <a:r>
              <a:rPr lang="fr-FR" dirty="0" smtClean="0"/>
              <a:t>Journée UNAFAM</a:t>
            </a:r>
            <a:br>
              <a:rPr lang="fr-FR" dirty="0" smtClean="0"/>
            </a:br>
            <a:r>
              <a:rPr lang="fr-FR" dirty="0" smtClean="0"/>
              <a:t>PCH PCMT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717117" y="3918155"/>
            <a:ext cx="11233150" cy="2150136"/>
          </a:xfrm>
        </p:spPr>
        <p:txBody>
          <a:bodyPr/>
          <a:lstStyle/>
          <a:p>
            <a:r>
              <a:rPr lang="fr-FR" sz="3200" b="1" dirty="0" smtClean="0"/>
              <a:t>19 mars </a:t>
            </a:r>
            <a:r>
              <a:rPr lang="fr-FR" sz="3200" b="1" dirty="0" smtClean="0"/>
              <a:t>2024</a:t>
            </a:r>
          </a:p>
          <a:p>
            <a:endParaRPr lang="fr-FR" sz="3200" b="1" dirty="0"/>
          </a:p>
          <a:p>
            <a:r>
              <a:rPr lang="fr-FR" sz="2000" dirty="0" smtClean="0"/>
              <a:t>Dr Michèle Herrma</a:t>
            </a:r>
            <a:r>
              <a:rPr lang="fr-FR" sz="2000" dirty="0" smtClean="0"/>
              <a:t>nn, directrice adjointe MDPH Alsace</a:t>
            </a: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146639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2.Circuit </a:t>
            </a:r>
            <a:r>
              <a:rPr lang="fr-FR" dirty="0"/>
              <a:t>de traitement d’une demande</a:t>
            </a:r>
          </a:p>
        </p:txBody>
      </p:sp>
    </p:spTree>
    <p:extLst>
      <p:ext uri="{BB962C8B-B14F-4D97-AF65-F5344CB8AC3E}">
        <p14:creationId xmlns:p14="http://schemas.microsoft.com/office/powerpoint/2010/main" val="205653806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852863" y="65091"/>
            <a:ext cx="3243262" cy="700084"/>
          </a:xfrm>
          <a:prstGeom prst="roundRect">
            <a:avLst/>
          </a:prstGeom>
          <a:solidFill>
            <a:srgbClr val="0095D7"/>
          </a:solidFill>
          <a:ln>
            <a:solidFill>
              <a:srgbClr val="009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/>
              <a:t>Ouverture courrier - Numérisation de la demande</a:t>
            </a:r>
          </a:p>
          <a:p>
            <a:pPr algn="ctr">
              <a:defRPr/>
            </a:pPr>
            <a:r>
              <a:rPr lang="fr-FR" sz="1600" dirty="0"/>
              <a:t>Service Courrier Numérisation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3933825" y="1020762"/>
            <a:ext cx="3081337" cy="522287"/>
          </a:xfrm>
          <a:prstGeom prst="roundRect">
            <a:avLst/>
          </a:prstGeom>
          <a:solidFill>
            <a:srgbClr val="0095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/>
              <a:t>Enregistrement de la demande</a:t>
            </a:r>
          </a:p>
          <a:p>
            <a:pPr algn="ctr">
              <a:defRPr/>
            </a:pPr>
            <a:r>
              <a:rPr lang="fr-FR" sz="1600" dirty="0"/>
              <a:t>Service d’instruction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3271043" y="1885956"/>
            <a:ext cx="4406900" cy="750886"/>
          </a:xfrm>
          <a:prstGeom prst="roundRect">
            <a:avLst/>
          </a:prstGeom>
          <a:solidFill>
            <a:srgbClr val="0095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>
                <a:solidFill>
                  <a:schemeClr val="bg1"/>
                </a:solidFill>
              </a:rPr>
              <a:t>Étude du dossier (EPE niveau 1)</a:t>
            </a:r>
          </a:p>
          <a:p>
            <a:pPr algn="ctr">
              <a:defRPr/>
            </a:pPr>
            <a:r>
              <a:rPr lang="fr-FR" sz="1600" dirty="0">
                <a:solidFill>
                  <a:schemeClr val="bg1"/>
                </a:solidFill>
              </a:rPr>
              <a:t>Evaluateur médical ou paramédical et référent de </a:t>
            </a:r>
            <a:r>
              <a:rPr lang="fr-FR" sz="1600" dirty="0" smtClean="0">
                <a:solidFill>
                  <a:schemeClr val="bg1"/>
                </a:solidFill>
              </a:rPr>
              <a:t>dossier +/- chargé de parcours de scolarisation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98027" y="2019801"/>
            <a:ext cx="2287587" cy="514350"/>
          </a:xfrm>
          <a:prstGeom prst="roundRect">
            <a:avLst/>
          </a:prstGeom>
          <a:solidFill>
            <a:srgbClr val="F28C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/>
              <a:t>Besoin d’informations complémentaires 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46036" y="3135313"/>
            <a:ext cx="2535238" cy="1223962"/>
          </a:xfrm>
          <a:prstGeom prst="roundRect">
            <a:avLst>
              <a:gd name="adj" fmla="val 17414"/>
            </a:avLst>
          </a:prstGeom>
          <a:solidFill>
            <a:srgbClr val="F28C00">
              <a:alpha val="50000"/>
            </a:srgb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buFontTx/>
              <a:buChar char="-"/>
              <a:defRPr/>
            </a:pPr>
            <a:r>
              <a:rPr lang="fr-FR" sz="1400" dirty="0"/>
              <a:t>Expertise référent thématique </a:t>
            </a:r>
          </a:p>
          <a:p>
            <a:pPr marL="285750" indent="-285750">
              <a:buFontTx/>
              <a:buChar char="-"/>
              <a:defRPr/>
            </a:pPr>
            <a:r>
              <a:rPr lang="fr-FR" sz="1400" dirty="0"/>
              <a:t>RDV  avec CIP</a:t>
            </a:r>
          </a:p>
          <a:p>
            <a:pPr marL="285750" indent="-285750">
              <a:buFontTx/>
              <a:buChar char="-"/>
              <a:defRPr/>
            </a:pPr>
            <a:r>
              <a:rPr lang="fr-FR" sz="1400" dirty="0"/>
              <a:t>RDV avec CIP/évaluateur médical</a:t>
            </a:r>
          </a:p>
          <a:p>
            <a:pPr marL="285750" indent="-285750">
              <a:buFontTx/>
              <a:buChar char="-"/>
              <a:defRPr/>
            </a:pPr>
            <a:r>
              <a:rPr lang="fr-FR" sz="1400" dirty="0"/>
              <a:t>Bilans …  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8581230" y="2980551"/>
            <a:ext cx="1581150" cy="371475"/>
          </a:xfrm>
          <a:prstGeom prst="roundRect">
            <a:avLst/>
          </a:prstGeom>
          <a:solidFill>
            <a:srgbClr val="93C24A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 smtClean="0"/>
              <a:t>EPE niveau </a:t>
            </a:r>
            <a:r>
              <a:rPr lang="fr-FR" sz="1600" b="1" dirty="0"/>
              <a:t>2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8214716" y="3874314"/>
            <a:ext cx="2814637" cy="2393950"/>
          </a:xfrm>
          <a:prstGeom prst="roundRect">
            <a:avLst/>
          </a:prstGeom>
          <a:solidFill>
            <a:srgbClr val="93C24A">
              <a:alpha val="50000"/>
            </a:srgb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defRPr/>
            </a:pP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Partenaires selon type d’EPE</a:t>
            </a:r>
          </a:p>
          <a:p>
            <a:pPr marL="285750" indent="-285750">
              <a:buFontTx/>
              <a:buChar char="-"/>
              <a:defRPr/>
            </a:pPr>
            <a:r>
              <a:rPr lang="fr-FR" sz="1200" dirty="0"/>
              <a:t>Pôle emploi</a:t>
            </a:r>
          </a:p>
          <a:p>
            <a:pPr marL="285750" indent="-285750">
              <a:buFontTx/>
              <a:buChar char="-"/>
              <a:defRPr/>
            </a:pPr>
            <a:r>
              <a:rPr lang="fr-FR" sz="1200" dirty="0"/>
              <a:t>CAP emploi 67-68 </a:t>
            </a:r>
          </a:p>
          <a:p>
            <a:pPr marL="285750" indent="-285750">
              <a:buFontTx/>
              <a:buChar char="-"/>
              <a:defRPr/>
            </a:pPr>
            <a:r>
              <a:rPr lang="fr-FR" sz="1200" dirty="0"/>
              <a:t>Mission locale </a:t>
            </a:r>
          </a:p>
          <a:p>
            <a:pPr marL="285750" indent="-285750">
              <a:buFontTx/>
              <a:buChar char="-"/>
              <a:defRPr/>
            </a:pPr>
            <a:r>
              <a:rPr lang="fr-FR" sz="1200" dirty="0"/>
              <a:t>CARSAT</a:t>
            </a:r>
          </a:p>
          <a:p>
            <a:pPr marL="285750" indent="-285750">
              <a:buFontTx/>
              <a:buChar char="-"/>
              <a:defRPr/>
            </a:pPr>
            <a:r>
              <a:rPr lang="fr-FR" sz="1200" dirty="0"/>
              <a:t>CRM</a:t>
            </a:r>
          </a:p>
          <a:p>
            <a:pPr marL="285750" indent="-285750">
              <a:buFontTx/>
              <a:buChar char="-"/>
              <a:defRPr/>
            </a:pPr>
            <a:r>
              <a:rPr lang="fr-FR" sz="1200" dirty="0"/>
              <a:t>SAVS/SAMSAH</a:t>
            </a:r>
          </a:p>
          <a:p>
            <a:pPr marL="285750" indent="-285750">
              <a:buFontTx/>
              <a:buChar char="-"/>
              <a:defRPr/>
            </a:pPr>
            <a:r>
              <a:rPr lang="fr-FR" sz="1200" dirty="0"/>
              <a:t>ESAT / EA</a:t>
            </a:r>
          </a:p>
          <a:p>
            <a:pPr marL="285750" indent="-285750">
              <a:buFontTx/>
              <a:buChar char="-"/>
              <a:defRPr/>
            </a:pPr>
            <a:r>
              <a:rPr lang="fr-FR" sz="1200" dirty="0"/>
              <a:t>IMPRO</a:t>
            </a:r>
          </a:p>
          <a:p>
            <a:pPr marL="171450" indent="-171450">
              <a:buFontTx/>
              <a:buChar char="-"/>
              <a:defRPr/>
            </a:pPr>
            <a:r>
              <a:rPr lang="fr-FR" sz="1200" dirty="0"/>
              <a:t>   SIMOT</a:t>
            </a:r>
          </a:p>
          <a:p>
            <a:pPr marL="171450" indent="-171450">
              <a:buFontTx/>
              <a:buChar char="-"/>
              <a:defRPr/>
            </a:pPr>
            <a:r>
              <a:rPr lang="fr-FR" sz="1200" dirty="0"/>
              <a:t>   Opérateurs emploi accompagné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5018881" y="2979749"/>
            <a:ext cx="911224" cy="347662"/>
          </a:xfrm>
          <a:prstGeom prst="roundRect">
            <a:avLst/>
          </a:prstGeom>
          <a:solidFill>
            <a:srgbClr val="C85A9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 smtClean="0"/>
              <a:t>PCH </a:t>
            </a:r>
            <a:endParaRPr lang="fr-FR" sz="1600" b="1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3776562" y="3529411"/>
            <a:ext cx="1407319" cy="829864"/>
          </a:xfrm>
          <a:prstGeom prst="roundRect">
            <a:avLst/>
          </a:prstGeom>
          <a:solidFill>
            <a:srgbClr val="C85A9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 smtClean="0"/>
              <a:t>Evaluation  TS à domicile </a:t>
            </a:r>
            <a:r>
              <a:rPr lang="fr-FR" sz="1600" dirty="0" smtClean="0"/>
              <a:t>aide humaine</a:t>
            </a:r>
            <a:endParaRPr lang="fr-FR" sz="1600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5604866" y="3540523"/>
            <a:ext cx="1561306" cy="798911"/>
          </a:xfrm>
          <a:prstGeom prst="roundRect">
            <a:avLst/>
          </a:prstGeom>
          <a:solidFill>
            <a:srgbClr val="C85A9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 smtClean="0"/>
              <a:t>Evaluation ergo à domicile </a:t>
            </a:r>
          </a:p>
          <a:p>
            <a:pPr algn="ctr">
              <a:defRPr/>
            </a:pPr>
            <a:r>
              <a:rPr lang="fr-FR" sz="1600" dirty="0" smtClean="0"/>
              <a:t>AT AL  AV</a:t>
            </a:r>
            <a:endParaRPr lang="fr-FR" sz="1600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4823618" y="4807342"/>
            <a:ext cx="1416050" cy="356392"/>
          </a:xfrm>
          <a:prstGeom prst="roundRect">
            <a:avLst/>
          </a:prstGeom>
          <a:solidFill>
            <a:srgbClr val="0070C0">
              <a:alpha val="69804"/>
            </a:srgbClr>
          </a:solidFill>
          <a:ln>
            <a:solidFill>
              <a:srgbClr val="009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/>
              <a:t>Proposition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4823618" y="5485189"/>
            <a:ext cx="1416050" cy="419893"/>
          </a:xfrm>
          <a:prstGeom prst="roundRect">
            <a:avLst/>
          </a:prstGeom>
          <a:solidFill>
            <a:srgbClr val="FF0000">
              <a:alpha val="70000"/>
            </a:srgbClr>
          </a:solidFill>
          <a:ln>
            <a:solidFill>
              <a:srgbClr val="CC51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/>
              <a:t>CDAPH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4880768" y="6253870"/>
            <a:ext cx="1301750" cy="335755"/>
          </a:xfrm>
          <a:prstGeom prst="roundRect">
            <a:avLst/>
          </a:prstGeom>
          <a:solidFill>
            <a:srgbClr val="FF0000">
              <a:alpha val="70000"/>
            </a:srgbClr>
          </a:solidFill>
          <a:ln>
            <a:solidFill>
              <a:srgbClr val="CC51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/>
              <a:t>Décision 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431402" y="6216166"/>
            <a:ext cx="1284288" cy="411162"/>
          </a:xfrm>
          <a:prstGeom prst="roundRect">
            <a:avLst/>
          </a:prstGeom>
          <a:solidFill>
            <a:srgbClr val="7030A0">
              <a:alpha val="7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/>
              <a:t>Recours</a:t>
            </a:r>
          </a:p>
        </p:txBody>
      </p:sp>
      <p:sp>
        <p:nvSpPr>
          <p:cNvPr id="18" name="Double flèche verticale 17"/>
          <p:cNvSpPr/>
          <p:nvPr/>
        </p:nvSpPr>
        <p:spPr>
          <a:xfrm>
            <a:off x="9285485" y="3352026"/>
            <a:ext cx="336550" cy="522288"/>
          </a:xfrm>
          <a:prstGeom prst="up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22" name="Connecteur droit avec flèche 21"/>
          <p:cNvCxnSpPr>
            <a:stCxn id="2" idx="2"/>
            <a:endCxn id="3" idx="0"/>
          </p:cNvCxnSpPr>
          <p:nvPr/>
        </p:nvCxnSpPr>
        <p:spPr>
          <a:xfrm>
            <a:off x="5474494" y="765175"/>
            <a:ext cx="0" cy="25558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3" idx="2"/>
            <a:endCxn id="4" idx="0"/>
          </p:cNvCxnSpPr>
          <p:nvPr/>
        </p:nvCxnSpPr>
        <p:spPr>
          <a:xfrm flipH="1">
            <a:off x="5474493" y="1543049"/>
            <a:ext cx="1" cy="34290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>
            <a:stCxn id="4" idx="1"/>
            <a:endCxn id="5" idx="3"/>
          </p:cNvCxnSpPr>
          <p:nvPr/>
        </p:nvCxnSpPr>
        <p:spPr>
          <a:xfrm flipH="1">
            <a:off x="2385614" y="2261399"/>
            <a:ext cx="885429" cy="1557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Double flèche verticale 41"/>
          <p:cNvSpPr/>
          <p:nvPr/>
        </p:nvSpPr>
        <p:spPr>
          <a:xfrm>
            <a:off x="1073546" y="2560442"/>
            <a:ext cx="336550" cy="522288"/>
          </a:xfrm>
          <a:prstGeom prst="up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63" name="Connecteur droit avec flèche 62"/>
          <p:cNvCxnSpPr/>
          <p:nvPr/>
        </p:nvCxnSpPr>
        <p:spPr>
          <a:xfrm>
            <a:off x="5474493" y="2650132"/>
            <a:ext cx="0" cy="342907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>
            <a:stCxn id="4" idx="3"/>
            <a:endCxn id="8" idx="0"/>
          </p:cNvCxnSpPr>
          <p:nvPr/>
        </p:nvCxnSpPr>
        <p:spPr>
          <a:xfrm>
            <a:off x="7677943" y="2261399"/>
            <a:ext cx="1693862" cy="719152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>
            <a:endCxn id="14" idx="3"/>
          </p:cNvCxnSpPr>
          <p:nvPr/>
        </p:nvCxnSpPr>
        <p:spPr>
          <a:xfrm flipH="1">
            <a:off x="6239668" y="3352026"/>
            <a:ext cx="2341562" cy="163351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 flipH="1">
            <a:off x="4541142" y="3327410"/>
            <a:ext cx="994271" cy="2020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>
            <a:stCxn id="10" idx="2"/>
            <a:endCxn id="12" idx="0"/>
          </p:cNvCxnSpPr>
          <p:nvPr/>
        </p:nvCxnSpPr>
        <p:spPr>
          <a:xfrm>
            <a:off x="5474493" y="3327411"/>
            <a:ext cx="911026" cy="21311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>
            <a:stCxn id="11" idx="2"/>
            <a:endCxn id="14" idx="0"/>
          </p:cNvCxnSpPr>
          <p:nvPr/>
        </p:nvCxnSpPr>
        <p:spPr>
          <a:xfrm>
            <a:off x="4480222" y="4359275"/>
            <a:ext cx="1051421" cy="44806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>
            <a:stCxn id="12" idx="2"/>
            <a:endCxn id="14" idx="0"/>
          </p:cNvCxnSpPr>
          <p:nvPr/>
        </p:nvCxnSpPr>
        <p:spPr>
          <a:xfrm flipH="1">
            <a:off x="5531643" y="4339434"/>
            <a:ext cx="853876" cy="46790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 flipH="1">
            <a:off x="3028950" y="2636842"/>
            <a:ext cx="1647825" cy="11104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>
            <a:off x="3036886" y="3747294"/>
            <a:ext cx="0" cy="84374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 83"/>
          <p:cNvCxnSpPr>
            <a:endCxn id="14" idx="1"/>
          </p:cNvCxnSpPr>
          <p:nvPr/>
        </p:nvCxnSpPr>
        <p:spPr>
          <a:xfrm>
            <a:off x="3028950" y="4573388"/>
            <a:ext cx="1794668" cy="41215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avec flèche 86"/>
          <p:cNvCxnSpPr>
            <a:stCxn id="15" idx="2"/>
            <a:endCxn id="16" idx="0"/>
          </p:cNvCxnSpPr>
          <p:nvPr/>
        </p:nvCxnSpPr>
        <p:spPr>
          <a:xfrm>
            <a:off x="5531643" y="5905082"/>
            <a:ext cx="0" cy="34878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avec flèche 88"/>
          <p:cNvCxnSpPr/>
          <p:nvPr/>
        </p:nvCxnSpPr>
        <p:spPr>
          <a:xfrm flipH="1" flipV="1">
            <a:off x="1723950" y="6421747"/>
            <a:ext cx="3148557" cy="1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à coins arrondis 92"/>
          <p:cNvSpPr/>
          <p:nvPr/>
        </p:nvSpPr>
        <p:spPr>
          <a:xfrm>
            <a:off x="1410096" y="5207187"/>
            <a:ext cx="2523729" cy="549996"/>
          </a:xfrm>
          <a:prstGeom prst="roundRect">
            <a:avLst/>
          </a:prstGeom>
          <a:solidFill>
            <a:schemeClr val="bg2">
              <a:lumMod val="25000"/>
              <a:alpha val="70000"/>
            </a:schemeClr>
          </a:solidFill>
          <a:ln>
            <a:solidFill>
              <a:srgbClr val="CC51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 smtClean="0"/>
              <a:t>Commission d’audition des usagers</a:t>
            </a:r>
            <a:endParaRPr lang="fr-FR" sz="1600" b="1" dirty="0"/>
          </a:p>
        </p:txBody>
      </p:sp>
      <p:cxnSp>
        <p:nvCxnSpPr>
          <p:cNvPr id="95" name="Connecteur droit avec flèche 94"/>
          <p:cNvCxnSpPr/>
          <p:nvPr/>
        </p:nvCxnSpPr>
        <p:spPr>
          <a:xfrm flipH="1">
            <a:off x="3950966" y="4985537"/>
            <a:ext cx="889793" cy="431596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avec flèche 96"/>
          <p:cNvCxnSpPr>
            <a:stCxn id="93" idx="3"/>
            <a:endCxn id="15" idx="1"/>
          </p:cNvCxnSpPr>
          <p:nvPr/>
        </p:nvCxnSpPr>
        <p:spPr>
          <a:xfrm>
            <a:off x="3933825" y="5482185"/>
            <a:ext cx="889793" cy="21295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avec flèche 97"/>
          <p:cNvCxnSpPr/>
          <p:nvPr/>
        </p:nvCxnSpPr>
        <p:spPr>
          <a:xfrm>
            <a:off x="5568254" y="5163734"/>
            <a:ext cx="0" cy="34878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400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3.Focus </a:t>
            </a:r>
            <a:r>
              <a:rPr lang="fr-FR" dirty="0"/>
              <a:t>sur la PCH PCMT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297196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3.1.L’éligibilité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660397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7112" y="1330819"/>
            <a:ext cx="11208150" cy="5337175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L’éligibilité est principalement déterminée sur la base du dossier de demande</a:t>
            </a:r>
          </a:p>
          <a:p>
            <a:r>
              <a:rPr lang="fr-FR" dirty="0" smtClean="0"/>
              <a:t>Importance d’un dossier de demande le plus exhaustif possible</a:t>
            </a:r>
          </a:p>
          <a:p>
            <a:r>
              <a:rPr lang="fr-FR" dirty="0" smtClean="0"/>
              <a:t>Expérimentation en 2023 du questionnaire complémentaire</a:t>
            </a:r>
          </a:p>
          <a:p>
            <a:pPr lvl="1"/>
            <a:r>
              <a:rPr lang="fr-FR" dirty="0" smtClean="0"/>
              <a:t>partie </a:t>
            </a:r>
            <a:r>
              <a:rPr lang="fr-FR" dirty="0"/>
              <a:t>1, intitulée Volet 3 du certificat médical, </a:t>
            </a:r>
          </a:p>
          <a:p>
            <a:pPr lvl="2"/>
            <a:r>
              <a:rPr lang="fr-FR" dirty="0"/>
              <a:t>doit être rempli par le médecin de </a:t>
            </a:r>
            <a:r>
              <a:rPr lang="fr-FR" dirty="0" smtClean="0"/>
              <a:t>l’usager</a:t>
            </a:r>
          </a:p>
          <a:p>
            <a:pPr lvl="2"/>
            <a:r>
              <a:rPr lang="fr-FR" dirty="0" smtClean="0"/>
              <a:t>permet </a:t>
            </a:r>
            <a:r>
              <a:rPr lang="fr-FR" dirty="0"/>
              <a:t>de faire le point sur les fonctions altérées et l’importance des retentissements de ces altérations de fonctions chez l’usager</a:t>
            </a:r>
          </a:p>
          <a:p>
            <a:pPr lvl="1"/>
            <a:r>
              <a:rPr lang="fr-FR" dirty="0"/>
              <a:t>partie 2, intitulée Retentissements sur la vie quotidienne </a:t>
            </a:r>
          </a:p>
          <a:p>
            <a:pPr lvl="2"/>
            <a:r>
              <a:rPr lang="fr-FR" dirty="0"/>
              <a:t>est à remplir directement par l’usager et/ou son entourage</a:t>
            </a:r>
          </a:p>
          <a:p>
            <a:pPr lvl="2"/>
            <a:r>
              <a:rPr lang="fr-FR" dirty="0"/>
              <a:t>permet de décrire plus précisément les répercussions du handicap dans les différents aspects de la vie de l’usager (mobilité, communication, apprentissage, travail, etc.)</a:t>
            </a:r>
          </a:p>
          <a:p>
            <a:pPr lvl="1"/>
            <a:r>
              <a:rPr lang="fr-FR" dirty="0" smtClean="0"/>
              <a:t>Dans l’attente d’une généralisation, toujours utilisé à la MDPH Alsace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2855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3.2.La valorisation du soutien à l’autonomie</a:t>
            </a:r>
            <a:endParaRPr lang="fr-FR" dirty="0"/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5531643" y="5905082"/>
            <a:ext cx="0" cy="34878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08410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Identification des accompagnements au titre du soutien à l’autonomie</a:t>
            </a:r>
          </a:p>
          <a:p>
            <a:endParaRPr lang="fr-FR" dirty="0" smtClean="0"/>
          </a:p>
          <a:p>
            <a:r>
              <a:rPr lang="fr-FR" dirty="0" smtClean="0"/>
              <a:t>Le principe de lignes de partages</a:t>
            </a:r>
          </a:p>
          <a:p>
            <a:pPr lvl="1"/>
            <a:r>
              <a:rPr lang="fr-FR" dirty="0" smtClean="0"/>
              <a:t>Valorisation au titre du soutien à l’autonomie ce qui n’est pas valorisable au titre de la PCH par ailleurs</a:t>
            </a:r>
          </a:p>
          <a:p>
            <a:pPr lvl="1"/>
            <a:r>
              <a:rPr lang="fr-FR" dirty="0" smtClean="0"/>
              <a:t>Non valorisation au titre du soutien à l’autonomie du fait de la prise en charge hors PCH</a:t>
            </a:r>
          </a:p>
          <a:p>
            <a:pPr lvl="1"/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0094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Tableau récapitulatif des temps plafond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51" y="1526210"/>
            <a:ext cx="6259375" cy="533179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699" y="2343150"/>
            <a:ext cx="5823889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5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5026" y="2286000"/>
            <a:ext cx="8761650" cy="296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3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Soutien pour les déplacements (hors courses)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/>
          </p:nvPr>
        </p:nvGraphicFramePr>
        <p:xfrm>
          <a:off x="1771651" y="1285872"/>
          <a:ext cx="8867775" cy="5476881"/>
        </p:xfrm>
        <a:graphic>
          <a:graphicData uri="http://schemas.openxmlformats.org/drawingml/2006/table">
            <a:tbl>
              <a:tblPr firstRow="1" firstCol="1" bandRow="1"/>
              <a:tblGrid>
                <a:gridCol w="2333818">
                  <a:extLst>
                    <a:ext uri="{9D8B030D-6E8A-4147-A177-3AD203B41FA5}">
                      <a16:colId xmlns:a16="http://schemas.microsoft.com/office/drawing/2014/main" val="2780445791"/>
                    </a:ext>
                  </a:extLst>
                </a:gridCol>
                <a:gridCol w="1489619">
                  <a:extLst>
                    <a:ext uri="{9D8B030D-6E8A-4147-A177-3AD203B41FA5}">
                      <a16:colId xmlns:a16="http://schemas.microsoft.com/office/drawing/2014/main" val="418307999"/>
                    </a:ext>
                  </a:extLst>
                </a:gridCol>
                <a:gridCol w="2522169">
                  <a:extLst>
                    <a:ext uri="{9D8B030D-6E8A-4147-A177-3AD203B41FA5}">
                      <a16:colId xmlns:a16="http://schemas.microsoft.com/office/drawing/2014/main" val="496364028"/>
                    </a:ext>
                  </a:extLst>
                </a:gridCol>
                <a:gridCol w="2522169">
                  <a:extLst>
                    <a:ext uri="{9D8B030D-6E8A-4147-A177-3AD203B41FA5}">
                      <a16:colId xmlns:a16="http://schemas.microsoft.com/office/drawing/2014/main" val="1623152386"/>
                    </a:ext>
                  </a:extLst>
                </a:gridCol>
              </a:tblGrid>
              <a:tr h="18727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 de déplacement </a:t>
                      </a:r>
                    </a:p>
                  </a:txBody>
                  <a:tcPr marL="64666" marR="64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Temps attribuable </a:t>
                      </a:r>
                    </a:p>
                  </a:txBody>
                  <a:tcPr marL="64666" marR="64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Acte/domaine concerné</a:t>
                      </a:r>
                    </a:p>
                  </a:txBody>
                  <a:tcPr marL="64666" marR="64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commentaire</a:t>
                      </a:r>
                    </a:p>
                  </a:txBody>
                  <a:tcPr marL="64666" marR="64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155797"/>
                  </a:ext>
                </a:extLst>
              </a:tr>
              <a:tr h="18727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Temps plafond</a:t>
                      </a:r>
                    </a:p>
                  </a:txBody>
                  <a:tcPr marL="64666" marR="64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59760"/>
                  </a:ext>
                </a:extLst>
              </a:tr>
              <a:tr h="936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Déplacements à l’intérieur du domicile liés à l’entretien personnel (ex : aide au déplacement pour la toilette)</a:t>
                      </a:r>
                    </a:p>
                  </a:txBody>
                  <a:tcPr marL="64666" marR="64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Cf</a:t>
                      </a: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durées plafond des actes concernés (toilette, habillage, Alimentation, Elimination)</a:t>
                      </a:r>
                    </a:p>
                  </a:txBody>
                  <a:tcPr marL="64666" marR="64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Actes essentiels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 entretien personnel »</a:t>
                      </a:r>
                    </a:p>
                  </a:txBody>
                  <a:tcPr marL="64666" marR="64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6" marR="64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277076"/>
                  </a:ext>
                </a:extLst>
              </a:tr>
              <a:tr h="7490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Déplacements à l’intérieur du domicile (transferts, marche utilisation des escaliers, manipulation d’un FR)</a:t>
                      </a:r>
                    </a:p>
                  </a:txBody>
                  <a:tcPr marL="64666" marR="64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minutes/jour</a:t>
                      </a:r>
                    </a:p>
                  </a:txBody>
                  <a:tcPr marL="64666" marR="64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Actes essentiels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 Déplacements »</a:t>
                      </a:r>
                    </a:p>
                  </a:txBody>
                  <a:tcPr marL="64666" marR="64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6" marR="64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388164"/>
                  </a:ext>
                </a:extLst>
              </a:tr>
              <a:tr h="936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Déplacements à l’extérieur exigés par des démarches liées au handicap de la personne et nécessitant la présence personnelle de celle-ci</a:t>
                      </a:r>
                    </a:p>
                  </a:txBody>
                  <a:tcPr marL="64666" marR="64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Jusqu’à 30 h par an</a:t>
                      </a:r>
                    </a:p>
                  </a:txBody>
                  <a:tcPr marL="64666" marR="64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Actes essentiel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 Déplacements »</a:t>
                      </a:r>
                    </a:p>
                  </a:txBody>
                  <a:tcPr marL="64666" marR="64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6" marR="64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296065"/>
                  </a:ext>
                </a:extLst>
              </a:tr>
              <a:tr h="607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Déplacements pour accéder notamment aux loisirs, à la culture, à la vie associative</a:t>
                      </a:r>
                    </a:p>
                  </a:txBody>
                  <a:tcPr marL="64666" marR="64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Jusqu’à 30 h par mois</a:t>
                      </a:r>
                    </a:p>
                  </a:txBody>
                  <a:tcPr marL="64666" marR="64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 titre de la PVS</a:t>
                      </a:r>
                    </a:p>
                  </a:txBody>
                  <a:tcPr marL="64666" marR="64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 concerne pas uniquement les personnes qui ont des altérations de fonctions mentales</a:t>
                      </a:r>
                    </a:p>
                  </a:txBody>
                  <a:tcPr marL="64666" marR="64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047438"/>
                  </a:ext>
                </a:extLst>
              </a:tr>
              <a:tr h="93634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Autres déplacements : démarches administratives, aller à des rendez-vous médicaux, se rendre dans sa famille ou chez des amis, se rendre à son ESMS…)</a:t>
                      </a:r>
                    </a:p>
                  </a:txBody>
                  <a:tcPr marL="64666" marR="64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Dans la limite de 3 h par jour en tenant compte des autres besoins de surveillance</a:t>
                      </a:r>
                    </a:p>
                  </a:txBody>
                  <a:tcPr marL="64666" marR="64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 titre de la surveillance</a:t>
                      </a:r>
                    </a:p>
                  </a:txBody>
                  <a:tcPr marL="64666" marR="64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Notion de mise en danger</a:t>
                      </a:r>
                    </a:p>
                  </a:txBody>
                  <a:tcPr marL="64666" marR="64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97473"/>
                  </a:ext>
                </a:extLst>
              </a:tr>
              <a:tr h="93634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Dans la limite de 3 h par jour en tenant compte des autres besoins de soutien à l’autonomie</a:t>
                      </a:r>
                    </a:p>
                  </a:txBody>
                  <a:tcPr marL="64666" marR="64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 titre du soutien à l’autonomie</a:t>
                      </a:r>
                    </a:p>
                  </a:txBody>
                  <a:tcPr marL="64666" marR="64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ien détailler dans le PPC le type de déplacements, la durée, la fréquence</a:t>
                      </a:r>
                    </a:p>
                  </a:txBody>
                  <a:tcPr marL="64666" marR="646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714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18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1.L</a:t>
            </a:r>
            <a:r>
              <a:rPr lang="fr-FR" dirty="0" smtClean="0"/>
              <a:t>a </a:t>
            </a:r>
            <a:r>
              <a:rPr lang="fr-FR" dirty="0" smtClean="0"/>
              <a:t>MDPH </a:t>
            </a:r>
            <a:r>
              <a:rPr lang="fr-FR" dirty="0" smtClean="0"/>
              <a:t>Alsace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2.Circuit </a:t>
            </a:r>
            <a:r>
              <a:rPr lang="fr-FR" dirty="0" smtClean="0"/>
              <a:t>de traitement d’une </a:t>
            </a:r>
            <a:r>
              <a:rPr lang="fr-FR" dirty="0" smtClean="0"/>
              <a:t>demande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3.Focus </a:t>
            </a:r>
            <a:r>
              <a:rPr lang="fr-FR" dirty="0" smtClean="0"/>
              <a:t>sur la PCH </a:t>
            </a:r>
            <a:r>
              <a:rPr lang="fr-FR" dirty="0" smtClean="0"/>
              <a:t>PCMT : quelques points d’attention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25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Soutien pour les courses</a:t>
            </a:r>
            <a:endParaRPr lang="fr-FR" dirty="0"/>
          </a:p>
        </p:txBody>
      </p:sp>
      <p:graphicFrame>
        <p:nvGraphicFramePr>
          <p:cNvPr id="14" name="Espace réservé du contenu 13"/>
          <p:cNvGraphicFramePr>
            <a:graphicFrameLocks noGrp="1"/>
          </p:cNvGraphicFramePr>
          <p:nvPr>
            <p:ph idx="1"/>
            <p:extLst/>
          </p:nvPr>
        </p:nvGraphicFramePr>
        <p:xfrm>
          <a:off x="1304925" y="1771650"/>
          <a:ext cx="9372600" cy="4114800"/>
        </p:xfrm>
        <a:graphic>
          <a:graphicData uri="http://schemas.openxmlformats.org/drawingml/2006/table">
            <a:tbl>
              <a:tblPr firstRow="1" firstCol="1" bandRow="1"/>
              <a:tblGrid>
                <a:gridCol w="2466678">
                  <a:extLst>
                    <a:ext uri="{9D8B030D-6E8A-4147-A177-3AD203B41FA5}">
                      <a16:colId xmlns:a16="http://schemas.microsoft.com/office/drawing/2014/main" val="2102719151"/>
                    </a:ext>
                  </a:extLst>
                </a:gridCol>
                <a:gridCol w="1574420">
                  <a:extLst>
                    <a:ext uri="{9D8B030D-6E8A-4147-A177-3AD203B41FA5}">
                      <a16:colId xmlns:a16="http://schemas.microsoft.com/office/drawing/2014/main" val="1124670615"/>
                    </a:ext>
                  </a:extLst>
                </a:gridCol>
                <a:gridCol w="2665751">
                  <a:extLst>
                    <a:ext uri="{9D8B030D-6E8A-4147-A177-3AD203B41FA5}">
                      <a16:colId xmlns:a16="http://schemas.microsoft.com/office/drawing/2014/main" val="379963734"/>
                    </a:ext>
                  </a:extLst>
                </a:gridCol>
                <a:gridCol w="2665751">
                  <a:extLst>
                    <a:ext uri="{9D8B030D-6E8A-4147-A177-3AD203B41FA5}">
                      <a16:colId xmlns:a16="http://schemas.microsoft.com/office/drawing/2014/main" val="2690529709"/>
                    </a:ext>
                  </a:extLst>
                </a:gridCol>
              </a:tblGrid>
              <a:tr h="25717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 de courses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Temps attribuable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Acte/domaine concerné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commentaire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153931"/>
                  </a:ext>
                </a:extLst>
              </a:tr>
              <a:tr h="25717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Temps plafond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472360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 faire les magasins »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(si considéré comme une activité de participation à la vie sociale au titre des loisirs 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Jusqu’à 30 h par mois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 titre de la PVS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 concerne pas uniquement les personnes qui ont des altérations de fonctions mentales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359498"/>
                  </a:ext>
                </a:extLst>
              </a:tr>
              <a:tr h="128587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faire ses courses utilitaires (produits de première nécessité, denrées alimentaires, produits ménagers, produits d’hygiène …)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Dans la limite de 3 h par jour en tenant compte des autres besoins de surveillance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 titre de la surveillance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Notion de mise en danger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30293"/>
                  </a:ext>
                </a:extLst>
              </a:tr>
              <a:tr h="128587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Dans la limite de 3 h par jour en tenant compte des autres besoins de soutien à l’autonomie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 titre du soutien à l’autonomie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459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65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25800" y="0"/>
            <a:ext cx="8966200" cy="1093788"/>
          </a:xfrm>
        </p:spPr>
        <p:txBody>
          <a:bodyPr/>
          <a:lstStyle/>
          <a:p>
            <a:r>
              <a:rPr lang="fr-FR" dirty="0" smtClean="0"/>
              <a:t>Soutien pour les tâches domestiques</a:t>
            </a:r>
            <a:endParaRPr lang="fr-FR" dirty="0"/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  <p:extLst/>
          </p:nvPr>
        </p:nvGraphicFramePr>
        <p:xfrm>
          <a:off x="1905000" y="1190626"/>
          <a:ext cx="8362950" cy="5553074"/>
        </p:xfrm>
        <a:graphic>
          <a:graphicData uri="http://schemas.openxmlformats.org/drawingml/2006/table">
            <a:tbl>
              <a:tblPr firstRow="1" firstCol="1" bandRow="1"/>
              <a:tblGrid>
                <a:gridCol w="2610591">
                  <a:extLst>
                    <a:ext uri="{9D8B030D-6E8A-4147-A177-3AD203B41FA5}">
                      <a16:colId xmlns:a16="http://schemas.microsoft.com/office/drawing/2014/main" val="2933909501"/>
                    </a:ext>
                  </a:extLst>
                </a:gridCol>
                <a:gridCol w="1277158">
                  <a:extLst>
                    <a:ext uri="{9D8B030D-6E8A-4147-A177-3AD203B41FA5}">
                      <a16:colId xmlns:a16="http://schemas.microsoft.com/office/drawing/2014/main" val="661706933"/>
                    </a:ext>
                  </a:extLst>
                </a:gridCol>
                <a:gridCol w="1459021">
                  <a:extLst>
                    <a:ext uri="{9D8B030D-6E8A-4147-A177-3AD203B41FA5}">
                      <a16:colId xmlns:a16="http://schemas.microsoft.com/office/drawing/2014/main" val="258439108"/>
                    </a:ext>
                  </a:extLst>
                </a:gridCol>
                <a:gridCol w="3016180">
                  <a:extLst>
                    <a:ext uri="{9D8B030D-6E8A-4147-A177-3AD203B41FA5}">
                      <a16:colId xmlns:a16="http://schemas.microsoft.com/office/drawing/2014/main" val="425525593"/>
                    </a:ext>
                  </a:extLst>
                </a:gridCol>
              </a:tblGrid>
              <a:tr h="17353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 de  tâches domestiques</a:t>
                      </a:r>
                    </a:p>
                  </a:txBody>
                  <a:tcPr marL="58604" marR="58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Temps attribuable </a:t>
                      </a:r>
                    </a:p>
                  </a:txBody>
                  <a:tcPr marL="58604" marR="58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Acte/domaine concerné</a:t>
                      </a:r>
                    </a:p>
                  </a:txBody>
                  <a:tcPr marL="58604" marR="58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commentaire</a:t>
                      </a:r>
                    </a:p>
                  </a:txBody>
                  <a:tcPr marL="58604" marR="58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8473685"/>
                  </a:ext>
                </a:extLst>
              </a:tr>
              <a:tr h="17353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Temps plafond</a:t>
                      </a:r>
                    </a:p>
                  </a:txBody>
                  <a:tcPr marL="58604" marR="58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155626"/>
                  </a:ext>
                </a:extLst>
              </a:tr>
              <a:tr h="2776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Préparation du repas/vaisselle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-cuisiner –dont utiliser des appareils électroménager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-servir un repas,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-ou assurer un accompagnement pour la réalisation de cette activité,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-incluent aussi le lavage de la vaisselle, des casseroles et ustensiles de cuisine ainsi que le nettoyage du plan de travail et de la table.</a:t>
                      </a:r>
                    </a:p>
                  </a:txBody>
                  <a:tcPr marL="58604" marR="58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min/j indicatif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Intégré au temps global de valorisation de l’alimentation, plafonné à 105 min/j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04" marR="58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Actes essentiels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 Alimentation»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04" marR="58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Préconisation :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avant 11 ans pas de valorisation PCH pour ces tâches sauf si spécificités alimentaires qui impactent le temps de préparation ou de vaisselle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 11 et 16 ans : considérons qu’un enfant est autonome pour son petit déjeuner et goûter : on peut valoriser ces 2 tâches au titre de la PCH si l’enfant ne peut pas les assurer en autonomie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857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Mais les 2 repas principaux sont réputés être assurés dans me cadre de la vie familiale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Au-delà de 16 ans : les besoins de l’enfant sont valorisés pour cette activité comme le serait un adulte 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04" marR="58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067469"/>
                  </a:ext>
                </a:extLst>
              </a:tr>
              <a:tr h="12147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ménage</a:t>
                      </a:r>
                    </a:p>
                  </a:txBody>
                  <a:tcPr marL="58604" marR="58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Dans la limite de 3h par jour en tenant compte des autres besoins de soutien à l’autonomie</a:t>
                      </a:r>
                    </a:p>
                  </a:txBody>
                  <a:tcPr marL="58604" marR="58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 titre du soutien à l’autonomie</a:t>
                      </a:r>
                    </a:p>
                  </a:txBody>
                  <a:tcPr marL="58604" marR="58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04" marR="58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274387"/>
                  </a:ext>
                </a:extLst>
              </a:tr>
              <a:tr h="12147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Entretien du linge et des vêtements</a:t>
                      </a:r>
                    </a:p>
                  </a:txBody>
                  <a:tcPr marL="58604" marR="58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Dans la limite de 3 h par jour en tenant compte des autres besoins de soutien à l’autonomie</a:t>
                      </a:r>
                    </a:p>
                  </a:txBody>
                  <a:tcPr marL="58604" marR="58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 titre du soutien à l’autonomie</a:t>
                      </a:r>
                    </a:p>
                  </a:txBody>
                  <a:tcPr marL="58604" marR="58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04" marR="58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578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86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Soutien pour les tâches multiples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/>
          </p:nvPr>
        </p:nvGraphicFramePr>
        <p:xfrm>
          <a:off x="1781175" y="1266825"/>
          <a:ext cx="9220201" cy="5505449"/>
        </p:xfrm>
        <a:graphic>
          <a:graphicData uri="http://schemas.openxmlformats.org/drawingml/2006/table">
            <a:tbl>
              <a:tblPr firstRow="1" firstCol="1" bandRow="1"/>
              <a:tblGrid>
                <a:gridCol w="2750226">
                  <a:extLst>
                    <a:ext uri="{9D8B030D-6E8A-4147-A177-3AD203B41FA5}">
                      <a16:colId xmlns:a16="http://schemas.microsoft.com/office/drawing/2014/main" val="1850456764"/>
                    </a:ext>
                  </a:extLst>
                </a:gridCol>
                <a:gridCol w="1755403">
                  <a:extLst>
                    <a:ext uri="{9D8B030D-6E8A-4147-A177-3AD203B41FA5}">
                      <a16:colId xmlns:a16="http://schemas.microsoft.com/office/drawing/2014/main" val="755960341"/>
                    </a:ext>
                  </a:extLst>
                </a:gridCol>
                <a:gridCol w="1742389">
                  <a:extLst>
                    <a:ext uri="{9D8B030D-6E8A-4147-A177-3AD203B41FA5}">
                      <a16:colId xmlns:a16="http://schemas.microsoft.com/office/drawing/2014/main" val="1424336134"/>
                    </a:ext>
                  </a:extLst>
                </a:gridCol>
                <a:gridCol w="2972183">
                  <a:extLst>
                    <a:ext uri="{9D8B030D-6E8A-4147-A177-3AD203B41FA5}">
                      <a16:colId xmlns:a16="http://schemas.microsoft.com/office/drawing/2014/main" val="3071131006"/>
                    </a:ext>
                  </a:extLst>
                </a:gridCol>
              </a:tblGrid>
              <a:tr h="20390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 de  tâches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Temps attribuable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Acte/domaine concerné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commentaire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2970663"/>
                  </a:ext>
                </a:extLst>
              </a:tr>
              <a:tr h="20390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Temps plafond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092946"/>
                  </a:ext>
                </a:extLst>
              </a:tr>
              <a:tr h="203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S’occuper de sa famille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PCH parentalité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Enfant jusqu’à 7 ans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274222"/>
                  </a:ext>
                </a:extLst>
              </a:tr>
              <a:tr h="815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Aide pour la planification et l’organisation du repas, en amont de sa préparation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Dans la limite de 3 h par jour en tenant compte des autres besoins de soutien à l’autonomie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 titre du soutien à l’autonomie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Déterminer un temps global de soutien aux tâches multiples (en détaillant le contenu dans le PPC)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57061"/>
                  </a:ext>
                </a:extLst>
              </a:tr>
              <a:tr h="12234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Organiser un temps avec ses proches : planifier une date, contacter les personnes invitées, proposer une activité de groupe (jeu de société, promenade…), recevoir des invités chez soi 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109516"/>
                  </a:ext>
                </a:extLst>
              </a:tr>
              <a:tr h="407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Pouvoir se renseigner et s’inscrire à une activité sportive ou de loisirs 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30785"/>
                  </a:ext>
                </a:extLst>
              </a:tr>
              <a:tr h="203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Gestion de l’argent au quotidien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011966"/>
                  </a:ext>
                </a:extLst>
              </a:tr>
              <a:tr h="611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Démarches administratives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Gérer son courrier, anticiper les échéances 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89183"/>
                  </a:ext>
                </a:extLst>
              </a:tr>
              <a:tr h="407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Gérer sa santé (prise organisation et effectivité des RDV)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537547"/>
                  </a:ext>
                </a:extLst>
              </a:tr>
              <a:tr h="12234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Gestion du budget, du compte bancaire payer les factures courantes en temps et en heure,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Peut être valorisé au titre du dédommagement familial,  éventuellement en ED (si proche de confiance)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 de valorisation d’un SAAD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Relève d’un SAVS, d’une mesure de protection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268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57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soutien pour la maîtrise du comportement</a:t>
            </a:r>
            <a:endParaRPr lang="fr-FR" dirty="0"/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/>
          </p:nvPr>
        </p:nvGraphicFramePr>
        <p:xfrm>
          <a:off x="1762125" y="1352549"/>
          <a:ext cx="8886824" cy="5153025"/>
        </p:xfrm>
        <a:graphic>
          <a:graphicData uri="http://schemas.openxmlformats.org/drawingml/2006/table">
            <a:tbl>
              <a:tblPr firstRow="1" firstCol="1" bandRow="1"/>
              <a:tblGrid>
                <a:gridCol w="2338831">
                  <a:extLst>
                    <a:ext uri="{9D8B030D-6E8A-4147-A177-3AD203B41FA5}">
                      <a16:colId xmlns:a16="http://schemas.microsoft.com/office/drawing/2014/main" val="2870590877"/>
                    </a:ext>
                  </a:extLst>
                </a:gridCol>
                <a:gridCol w="1492819">
                  <a:extLst>
                    <a:ext uri="{9D8B030D-6E8A-4147-A177-3AD203B41FA5}">
                      <a16:colId xmlns:a16="http://schemas.microsoft.com/office/drawing/2014/main" val="4283513846"/>
                    </a:ext>
                  </a:extLst>
                </a:gridCol>
                <a:gridCol w="2527587">
                  <a:extLst>
                    <a:ext uri="{9D8B030D-6E8A-4147-A177-3AD203B41FA5}">
                      <a16:colId xmlns:a16="http://schemas.microsoft.com/office/drawing/2014/main" val="1877827150"/>
                    </a:ext>
                  </a:extLst>
                </a:gridCol>
                <a:gridCol w="2527587">
                  <a:extLst>
                    <a:ext uri="{9D8B030D-6E8A-4147-A177-3AD203B41FA5}">
                      <a16:colId xmlns:a16="http://schemas.microsoft.com/office/drawing/2014/main" val="686057066"/>
                    </a:ext>
                  </a:extLst>
                </a:gridCol>
              </a:tblGrid>
              <a:tr h="19085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 de  tâches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Temps attribuable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Acte/domaine concerné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commentaire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3768508"/>
                  </a:ext>
                </a:extLst>
              </a:tr>
              <a:tr h="1908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Temps plafond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980434"/>
                  </a:ext>
                </a:extLst>
              </a:tr>
              <a:tr h="190852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Hors entretien personnel, hors PVS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Maîtrise des émotions - pulsions, agressivité verbale ou physique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Gestion du stress, de l’imprévu, des troubles comportementaux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Entretenir et maîtriser les relations avec autrui  - Interagir avec autrui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Respect des conventions sociales, relations informelles de voisinage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Gestion des conflits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Gestion de la nouveauté, de l’imprévu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Cf</a:t>
                      </a: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fiche principe sur la surveillance </a:t>
                      </a:r>
                      <a:r>
                        <a:rPr lang="fr-FR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(max 3h/j dans la limite des 6h05/j)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 titre de la surveillance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 la personne s’expose à un danger du fait de l’altération d’une ou plusieurs fonctions mentales, cognitives ou psychiques </a:t>
                      </a:r>
                      <a:r>
                        <a:rPr lang="fr-FR" sz="1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conséquences de troubles sévères du comportement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 besoin doit être « durable » et survenir « fréquemment » 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363664"/>
                  </a:ext>
                </a:extLst>
              </a:tr>
              <a:tr h="286279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Dans la limite de 3 h par jour en tenant compte des autres besoins de soutien à l’autonomie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 titre du soutien à l’autonomie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 besoin doit être « durable » et survenir « fréquemment »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 : intervention d’un SAAD en habitat inclusif pour réguler le comportement,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 : Dédommagement familial – gestion des rituels /TSA, comportements inadaptés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Prendre en compte les éléments majorants, qui peuvent justifier une valorisation au-delà de cette moyenne de 15 min/j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299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48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36888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Titre 1"/>
          <p:cNvSpPr>
            <a:spLocks noGrp="1"/>
          </p:cNvSpPr>
          <p:nvPr>
            <p:ph type="title"/>
          </p:nvPr>
        </p:nvSpPr>
        <p:spPr>
          <a:xfrm>
            <a:off x="1519238" y="296863"/>
            <a:ext cx="8315325" cy="1325562"/>
          </a:xfrm>
        </p:spPr>
        <p:txBody>
          <a:bodyPr/>
          <a:lstStyle/>
          <a:p>
            <a:pPr algn="ctr"/>
            <a:r>
              <a:rPr lang="fr-FR" altLang="fr-FR" smtClean="0"/>
              <a:t/>
            </a:r>
            <a:br>
              <a:rPr lang="fr-FR" altLang="fr-FR" smtClean="0"/>
            </a:br>
            <a:r>
              <a:rPr lang="fr-FR" altLang="fr-FR" sz="2800" b="1" smtClean="0"/>
              <a:t>CONTACTER LA MDPH </a:t>
            </a:r>
            <a:r>
              <a:rPr lang="fr-FR" altLang="fr-FR" b="1" smtClean="0">
                <a:solidFill>
                  <a:srgbClr val="FF0000"/>
                </a:solidFill>
              </a:rPr>
              <a:t/>
            </a:r>
            <a:br>
              <a:rPr lang="fr-FR" altLang="fr-FR" b="1" smtClean="0">
                <a:solidFill>
                  <a:srgbClr val="FF0000"/>
                </a:solidFill>
              </a:rPr>
            </a:br>
            <a:r>
              <a:rPr lang="fr-FR" altLang="fr-FR" smtClean="0"/>
              <a:t/>
            </a:r>
            <a:br>
              <a:rPr lang="fr-FR" altLang="fr-FR" smtClean="0"/>
            </a:br>
            <a:endParaRPr lang="fr-FR" altLang="fr-FR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Font typeface="Wingdings" panose="05000000000000000000" pitchFamily="2" charset="2"/>
              <a:buNone/>
              <a:defRPr/>
            </a:pPr>
            <a:endParaRPr lang="fr-FR" sz="2400" dirty="0" smtClean="0"/>
          </a:p>
          <a:p>
            <a:pPr algn="just">
              <a:defRPr/>
            </a:pPr>
            <a:r>
              <a:rPr lang="fr-FR" sz="2200" b="1" dirty="0" smtClean="0">
                <a:solidFill>
                  <a:schemeClr val="tx1"/>
                </a:solidFill>
              </a:rPr>
              <a:t>Mail :</a:t>
            </a:r>
            <a:r>
              <a:rPr lang="fr-FR" sz="2200" b="1" dirty="0" smtClean="0"/>
              <a:t> </a:t>
            </a:r>
            <a:r>
              <a:rPr lang="fr-FR" sz="2200" b="1" dirty="0" smtClean="0">
                <a:hlinkClick r:id="rId4"/>
              </a:rPr>
              <a:t>partenaires.mdph@alsace.eu</a:t>
            </a:r>
            <a:endParaRPr lang="fr-FR" sz="2200" b="1" dirty="0" smtClean="0"/>
          </a:p>
          <a:p>
            <a:pPr algn="just">
              <a:defRPr/>
            </a:pPr>
            <a:r>
              <a:rPr lang="fr-FR" sz="2200" b="1" dirty="0" smtClean="0">
                <a:solidFill>
                  <a:schemeClr val="tx1"/>
                </a:solidFill>
              </a:rPr>
              <a:t>Téléphone : </a:t>
            </a:r>
            <a:r>
              <a:rPr lang="fr-FR" sz="2200" b="1" dirty="0" smtClean="0">
                <a:solidFill>
                  <a:srgbClr val="0070C0"/>
                </a:solidFill>
              </a:rPr>
              <a:t>03 69 49 39 00 (numéro vert)</a:t>
            </a:r>
          </a:p>
          <a:p>
            <a:pPr marL="0" indent="0" algn="just">
              <a:buFont typeface="Wingdings" panose="05000000000000000000" pitchFamily="2" charset="2"/>
              <a:buNone/>
              <a:defRPr/>
            </a:pPr>
            <a:endParaRPr lang="fr-FR" sz="2200" b="1" dirty="0" smtClean="0">
              <a:solidFill>
                <a:srgbClr val="0070C0"/>
              </a:solidFill>
            </a:endParaRPr>
          </a:p>
          <a:p>
            <a:pPr algn="just">
              <a:defRPr/>
            </a:pPr>
            <a:r>
              <a:rPr lang="fr-FR" sz="2200" b="1" dirty="0" smtClean="0">
                <a:solidFill>
                  <a:schemeClr val="tx1"/>
                </a:solidFill>
              </a:rPr>
              <a:t>Adresse : 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fr-FR" sz="2200" b="1" dirty="0" smtClean="0">
                <a:solidFill>
                  <a:schemeClr val="tx1"/>
                </a:solidFill>
              </a:rPr>
              <a:t>Site de Strasbourg: </a:t>
            </a:r>
            <a:r>
              <a:rPr lang="fr-FR" sz="2200" b="1" dirty="0" smtClean="0">
                <a:solidFill>
                  <a:srgbClr val="0070C0"/>
                </a:solidFill>
              </a:rPr>
              <a:t>6A rue du Verdon 67100 STRASBOURG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fr-FR" sz="2200" b="1" dirty="0" smtClean="0">
                <a:solidFill>
                  <a:schemeClr val="tx1"/>
                </a:solidFill>
              </a:rPr>
              <a:t>Site de Colmar : </a:t>
            </a:r>
            <a:r>
              <a:rPr lang="fr-FR" sz="2200" b="1" dirty="0" smtClean="0">
                <a:solidFill>
                  <a:srgbClr val="0070C0"/>
                </a:solidFill>
              </a:rPr>
              <a:t>125 avenue d’Alsace 68000 COLMAR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fr-FR" sz="2200" b="1" dirty="0" smtClean="0">
                <a:solidFill>
                  <a:schemeClr val="tx1"/>
                </a:solidFill>
              </a:rPr>
              <a:t>Site de Mulhouse : </a:t>
            </a:r>
            <a:r>
              <a:rPr lang="fr-FR" sz="2200" b="1" dirty="0" smtClean="0">
                <a:solidFill>
                  <a:srgbClr val="0070C0"/>
                </a:solidFill>
              </a:rPr>
              <a:t>51A rue d’Agen 68100 MULHOUSE</a:t>
            </a:r>
          </a:p>
          <a:p>
            <a:pPr marL="0" indent="0" algn="just">
              <a:buFont typeface="Wingdings" panose="05000000000000000000" pitchFamily="2" charset="2"/>
              <a:buNone/>
              <a:defRPr/>
            </a:pPr>
            <a:endParaRPr lang="fr-FR" sz="2200" b="1" dirty="0" smtClean="0">
              <a:solidFill>
                <a:srgbClr val="0070C0"/>
              </a:solidFill>
            </a:endParaRPr>
          </a:p>
          <a:p>
            <a:pPr algn="just">
              <a:defRPr/>
            </a:pPr>
            <a:r>
              <a:rPr lang="fr-FR" sz="2200" b="1" dirty="0" smtClean="0">
                <a:solidFill>
                  <a:schemeClr val="tx1"/>
                </a:solidFill>
              </a:rPr>
              <a:t>Site internet </a:t>
            </a:r>
            <a:r>
              <a:rPr lang="fr-FR" sz="2200" b="1" dirty="0">
                <a:solidFill>
                  <a:schemeClr val="tx1"/>
                </a:solidFill>
              </a:rPr>
              <a:t>: </a:t>
            </a:r>
            <a:endParaRPr lang="fr-FR" sz="2200" b="1" dirty="0" smtClean="0">
              <a:solidFill>
                <a:schemeClr val="tx1"/>
              </a:solidFill>
            </a:endParaRPr>
          </a:p>
          <a:p>
            <a:pPr marL="0" indent="0" algn="just">
              <a:buFont typeface="Wingdings" panose="05000000000000000000" pitchFamily="2" charset="2"/>
              <a:buNone/>
              <a:defRPr/>
            </a:pPr>
            <a:r>
              <a:rPr lang="fr-FR" sz="2200" b="1" dirty="0" smtClean="0">
                <a:hlinkClick r:id="rId5"/>
              </a:rPr>
              <a:t>https://www.alsace.eu/aides-et-services/personnes-handicapees/</a:t>
            </a:r>
            <a:endParaRPr lang="fr-FR" sz="2200" b="1" dirty="0" smtClean="0"/>
          </a:p>
          <a:p>
            <a:pPr algn="just">
              <a:defRPr/>
            </a:pPr>
            <a:endParaRPr lang="fr-FR" sz="2400" b="1" dirty="0"/>
          </a:p>
          <a:p>
            <a:pPr algn="just">
              <a:defRPr/>
            </a:pP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6787931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de votre attention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8324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1.La </a:t>
            </a:r>
            <a:r>
              <a:rPr lang="fr-FR" dirty="0"/>
              <a:t>MDPH Alsace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339170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3535363" y="73025"/>
            <a:ext cx="7566025" cy="13255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3200" b="1" smtClean="0">
                <a:solidFill>
                  <a:srgbClr val="1D4F9E"/>
                </a:solidFill>
                <a:latin typeface="Amaranth"/>
              </a:rPr>
              <a:t>Les missions de la MDPH</a:t>
            </a:r>
          </a:p>
        </p:txBody>
      </p:sp>
      <p:pic>
        <p:nvPicPr>
          <p:cNvPr id="15363" name="Picture 2" descr="Missions des MDPH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00"/>
          <a:stretch>
            <a:fillRect/>
          </a:stretch>
        </p:blipFill>
        <p:spPr bwMode="auto">
          <a:xfrm>
            <a:off x="2105025" y="1337628"/>
            <a:ext cx="741997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92250" y="2549525"/>
            <a:ext cx="1225550" cy="368300"/>
          </a:xfrm>
          <a:prstGeom prst="rect">
            <a:avLst/>
          </a:prstGeom>
          <a:solidFill>
            <a:schemeClr val="bg1"/>
          </a:solidFill>
          <a:ln w="28575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en-US" sz="1800" b="1">
                <a:solidFill>
                  <a:srgbClr val="D000D0"/>
                </a:solidFill>
                <a:latin typeface="Arial" panose="020B0604020202020204" pitchFamily="34" charset="0"/>
              </a:rPr>
              <a:t>CDAPH</a:t>
            </a:r>
          </a:p>
        </p:txBody>
      </p:sp>
      <p:sp>
        <p:nvSpPr>
          <p:cNvPr id="15365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95375" y="3254375"/>
            <a:ext cx="1836738" cy="5238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en-US" sz="1400" b="1">
                <a:solidFill>
                  <a:srgbClr val="6A9F1A"/>
                </a:solidFill>
                <a:latin typeface="Arial" panose="020B0604020202020204" pitchFamily="34" charset="0"/>
              </a:rPr>
              <a:t>Équipe pluridisciplinaire</a:t>
            </a:r>
          </a:p>
        </p:txBody>
      </p:sp>
      <p:sp>
        <p:nvSpPr>
          <p:cNvPr id="15366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853613" y="2549525"/>
            <a:ext cx="16557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en-US" sz="1800">
                <a:solidFill>
                  <a:srgbClr val="6A9F1A"/>
                </a:solidFill>
                <a:latin typeface="Arial" panose="020B0604020202020204" pitchFamily="34" charset="0"/>
              </a:rPr>
              <a:t>Pour tout type de handicap</a:t>
            </a:r>
          </a:p>
        </p:txBody>
      </p:sp>
      <p:pic>
        <p:nvPicPr>
          <p:cNvPr id="15367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8" t="27333" r="33809" b="33000"/>
          <a:stretch>
            <a:fillRect/>
          </a:stretch>
        </p:blipFill>
        <p:spPr bwMode="auto">
          <a:xfrm>
            <a:off x="10140950" y="3222625"/>
            <a:ext cx="1081088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752725" y="2717800"/>
            <a:ext cx="792163" cy="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932113" y="3273425"/>
            <a:ext cx="603250" cy="171450"/>
          </a:xfrm>
          <a:prstGeom prst="line">
            <a:avLst/>
          </a:prstGeom>
          <a:noFill/>
          <a:ln w="28575">
            <a:solidFill>
              <a:srgbClr val="BFE10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32113" y="3535363"/>
            <a:ext cx="612775" cy="203200"/>
          </a:xfrm>
          <a:prstGeom prst="line">
            <a:avLst/>
          </a:prstGeom>
          <a:noFill/>
          <a:ln w="28575">
            <a:solidFill>
              <a:srgbClr val="BFE10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33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">
            <a:extLst>
              <a:ext uri="{FF2B5EF4-FFF2-40B4-BE49-F238E27FC236}">
                <a16:creationId xmlns:a16="http://schemas.microsoft.com/office/drawing/2014/main" id="{BDCDC437-2904-0B88-B016-B14EE991BC90}"/>
              </a:ext>
            </a:extLst>
          </p:cNvPr>
          <p:cNvSpPr/>
          <p:nvPr/>
        </p:nvSpPr>
        <p:spPr>
          <a:xfrm>
            <a:off x="7526338" y="2378075"/>
            <a:ext cx="1033462" cy="2373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600" extrusionOk="0">
                <a:moveTo>
                  <a:pt x="15659" y="2185"/>
                </a:moveTo>
                <a:cubicBezTo>
                  <a:pt x="15659" y="3390"/>
                  <a:pt x="13437" y="4369"/>
                  <a:pt x="10702" y="4369"/>
                </a:cubicBezTo>
                <a:cubicBezTo>
                  <a:pt x="7966" y="4369"/>
                  <a:pt x="5744" y="3390"/>
                  <a:pt x="5744" y="2185"/>
                </a:cubicBezTo>
                <a:cubicBezTo>
                  <a:pt x="5744" y="979"/>
                  <a:pt x="7966" y="0"/>
                  <a:pt x="10702" y="0"/>
                </a:cubicBezTo>
                <a:cubicBezTo>
                  <a:pt x="13438" y="0"/>
                  <a:pt x="15659" y="979"/>
                  <a:pt x="15659" y="2185"/>
                </a:cubicBezTo>
                <a:close/>
                <a:moveTo>
                  <a:pt x="18123" y="5069"/>
                </a:moveTo>
                <a:cubicBezTo>
                  <a:pt x="17957" y="4729"/>
                  <a:pt x="17201" y="4516"/>
                  <a:pt x="16415" y="4589"/>
                </a:cubicBezTo>
                <a:cubicBezTo>
                  <a:pt x="14647" y="4762"/>
                  <a:pt x="11956" y="4862"/>
                  <a:pt x="10687" y="4862"/>
                </a:cubicBezTo>
                <a:cubicBezTo>
                  <a:pt x="9417" y="4862"/>
                  <a:pt x="6726" y="4762"/>
                  <a:pt x="4958" y="4589"/>
                </a:cubicBezTo>
                <a:cubicBezTo>
                  <a:pt x="4187" y="4516"/>
                  <a:pt x="3416" y="4722"/>
                  <a:pt x="3250" y="5069"/>
                </a:cubicBezTo>
                <a:cubicBezTo>
                  <a:pt x="3023" y="5562"/>
                  <a:pt x="2796" y="6054"/>
                  <a:pt x="2555" y="6541"/>
                </a:cubicBezTo>
                <a:cubicBezTo>
                  <a:pt x="2086" y="7540"/>
                  <a:pt x="1617" y="8539"/>
                  <a:pt x="1149" y="9538"/>
                </a:cubicBezTo>
                <a:cubicBezTo>
                  <a:pt x="937" y="10004"/>
                  <a:pt x="710" y="10464"/>
                  <a:pt x="499" y="10930"/>
                </a:cubicBezTo>
                <a:cubicBezTo>
                  <a:pt x="393" y="11150"/>
                  <a:pt x="317" y="11369"/>
                  <a:pt x="197" y="11589"/>
                </a:cubicBezTo>
                <a:cubicBezTo>
                  <a:pt x="0" y="11962"/>
                  <a:pt x="-136" y="12242"/>
                  <a:pt x="227" y="12608"/>
                </a:cubicBezTo>
                <a:cubicBezTo>
                  <a:pt x="423" y="12815"/>
                  <a:pt x="711" y="13015"/>
                  <a:pt x="1134" y="13141"/>
                </a:cubicBezTo>
                <a:cubicBezTo>
                  <a:pt x="1587" y="13281"/>
                  <a:pt x="2192" y="13321"/>
                  <a:pt x="2691" y="13401"/>
                </a:cubicBezTo>
                <a:cubicBezTo>
                  <a:pt x="3416" y="13514"/>
                  <a:pt x="4142" y="13614"/>
                  <a:pt x="4897" y="13694"/>
                </a:cubicBezTo>
                <a:cubicBezTo>
                  <a:pt x="5578" y="13767"/>
                  <a:pt x="6076" y="14020"/>
                  <a:pt x="6137" y="14327"/>
                </a:cubicBezTo>
                <a:lnTo>
                  <a:pt x="7437" y="20588"/>
                </a:lnTo>
                <a:cubicBezTo>
                  <a:pt x="7497" y="20847"/>
                  <a:pt x="7785" y="21080"/>
                  <a:pt x="8268" y="21234"/>
                </a:cubicBezTo>
                <a:cubicBezTo>
                  <a:pt x="9009" y="21467"/>
                  <a:pt x="9825" y="21600"/>
                  <a:pt x="10672" y="21600"/>
                </a:cubicBezTo>
                <a:cubicBezTo>
                  <a:pt x="11518" y="21600"/>
                  <a:pt x="12334" y="21467"/>
                  <a:pt x="13075" y="21234"/>
                </a:cubicBezTo>
                <a:cubicBezTo>
                  <a:pt x="13559" y="21080"/>
                  <a:pt x="13846" y="20847"/>
                  <a:pt x="13906" y="20588"/>
                </a:cubicBezTo>
                <a:lnTo>
                  <a:pt x="15206" y="14327"/>
                </a:lnTo>
                <a:cubicBezTo>
                  <a:pt x="15267" y="14020"/>
                  <a:pt x="15766" y="13767"/>
                  <a:pt x="16446" y="13694"/>
                </a:cubicBezTo>
                <a:cubicBezTo>
                  <a:pt x="17201" y="13614"/>
                  <a:pt x="17942" y="13507"/>
                  <a:pt x="18683" y="13394"/>
                </a:cubicBezTo>
                <a:cubicBezTo>
                  <a:pt x="19318" y="13288"/>
                  <a:pt x="19952" y="13254"/>
                  <a:pt x="20451" y="13028"/>
                </a:cubicBezTo>
                <a:cubicBezTo>
                  <a:pt x="20859" y="12841"/>
                  <a:pt x="21192" y="12562"/>
                  <a:pt x="21328" y="12302"/>
                </a:cubicBezTo>
                <a:cubicBezTo>
                  <a:pt x="21464" y="12049"/>
                  <a:pt x="21252" y="11842"/>
                  <a:pt x="21147" y="11596"/>
                </a:cubicBezTo>
                <a:cubicBezTo>
                  <a:pt x="21041" y="11323"/>
                  <a:pt x="20890" y="11056"/>
                  <a:pt x="20769" y="10783"/>
                </a:cubicBezTo>
                <a:cubicBezTo>
                  <a:pt x="20512" y="10224"/>
                  <a:pt x="20240" y="9664"/>
                  <a:pt x="19983" y="9105"/>
                </a:cubicBezTo>
                <a:cubicBezTo>
                  <a:pt x="19484" y="8053"/>
                  <a:pt x="19000" y="7007"/>
                  <a:pt x="18501" y="5954"/>
                </a:cubicBezTo>
                <a:cubicBezTo>
                  <a:pt x="18411" y="5661"/>
                  <a:pt x="18274" y="5368"/>
                  <a:pt x="18123" y="5069"/>
                </a:cubicBezTo>
                <a:close/>
              </a:path>
            </a:pathLst>
          </a:custGeom>
          <a:solidFill>
            <a:srgbClr val="92D050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>
              <a:solidFill>
                <a:srgbClr val="FFFFFF"/>
              </a:solidFill>
              <a:latin typeface="Avenir" panose="020B0503020203020204" pitchFamily="34" charset="0"/>
            </a:endParaRPr>
          </a:p>
        </p:txBody>
      </p:sp>
      <p:sp>
        <p:nvSpPr>
          <p:cNvPr id="4" name="Shape">
            <a:extLst>
              <a:ext uri="{FF2B5EF4-FFF2-40B4-BE49-F238E27FC236}">
                <a16:creationId xmlns:a16="http://schemas.microsoft.com/office/drawing/2014/main" id="{01770371-A257-7035-1B79-5D3D3569C43D}"/>
              </a:ext>
            </a:extLst>
          </p:cNvPr>
          <p:cNvSpPr/>
          <p:nvPr/>
        </p:nvSpPr>
        <p:spPr>
          <a:xfrm>
            <a:off x="3692525" y="2378075"/>
            <a:ext cx="1033463" cy="2373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1" h="21600" extrusionOk="0">
                <a:moveTo>
                  <a:pt x="10723" y="0"/>
                </a:moveTo>
                <a:cubicBezTo>
                  <a:pt x="13461" y="0"/>
                  <a:pt x="15684" y="979"/>
                  <a:pt x="15684" y="2185"/>
                </a:cubicBezTo>
                <a:cubicBezTo>
                  <a:pt x="15684" y="3390"/>
                  <a:pt x="13461" y="4369"/>
                  <a:pt x="10723" y="4369"/>
                </a:cubicBezTo>
                <a:cubicBezTo>
                  <a:pt x="7985" y="4369"/>
                  <a:pt x="5762" y="3390"/>
                  <a:pt x="5762" y="2185"/>
                </a:cubicBezTo>
                <a:cubicBezTo>
                  <a:pt x="5762" y="979"/>
                  <a:pt x="7985" y="0"/>
                  <a:pt x="10723" y="0"/>
                </a:cubicBezTo>
                <a:close/>
                <a:moveTo>
                  <a:pt x="2873" y="5954"/>
                </a:moveTo>
                <a:cubicBezTo>
                  <a:pt x="2374" y="7007"/>
                  <a:pt x="1890" y="8053"/>
                  <a:pt x="1390" y="9105"/>
                </a:cubicBezTo>
                <a:cubicBezTo>
                  <a:pt x="1133" y="9664"/>
                  <a:pt x="861" y="10224"/>
                  <a:pt x="604" y="10783"/>
                </a:cubicBezTo>
                <a:cubicBezTo>
                  <a:pt x="483" y="11056"/>
                  <a:pt x="332" y="11323"/>
                  <a:pt x="226" y="11596"/>
                </a:cubicBezTo>
                <a:cubicBezTo>
                  <a:pt x="120" y="11842"/>
                  <a:pt x="-92" y="12042"/>
                  <a:pt x="44" y="12302"/>
                </a:cubicBezTo>
                <a:cubicBezTo>
                  <a:pt x="180" y="12555"/>
                  <a:pt x="513" y="12835"/>
                  <a:pt x="921" y="13028"/>
                </a:cubicBezTo>
                <a:cubicBezTo>
                  <a:pt x="1421" y="13254"/>
                  <a:pt x="2041" y="13288"/>
                  <a:pt x="2691" y="13394"/>
                </a:cubicBezTo>
                <a:cubicBezTo>
                  <a:pt x="3417" y="13514"/>
                  <a:pt x="4174" y="13614"/>
                  <a:pt x="4930" y="13694"/>
                </a:cubicBezTo>
                <a:cubicBezTo>
                  <a:pt x="5610" y="13767"/>
                  <a:pt x="6110" y="14020"/>
                  <a:pt x="6170" y="14327"/>
                </a:cubicBezTo>
                <a:lnTo>
                  <a:pt x="7471" y="20588"/>
                </a:lnTo>
                <a:cubicBezTo>
                  <a:pt x="7532" y="20847"/>
                  <a:pt x="7819" y="21080"/>
                  <a:pt x="8303" y="21234"/>
                </a:cubicBezTo>
                <a:cubicBezTo>
                  <a:pt x="9044" y="21467"/>
                  <a:pt x="9861" y="21600"/>
                  <a:pt x="10708" y="21600"/>
                </a:cubicBezTo>
                <a:cubicBezTo>
                  <a:pt x="11555" y="21600"/>
                  <a:pt x="12372" y="21467"/>
                  <a:pt x="13113" y="21234"/>
                </a:cubicBezTo>
                <a:cubicBezTo>
                  <a:pt x="13597" y="21080"/>
                  <a:pt x="13884" y="20847"/>
                  <a:pt x="13945" y="20588"/>
                </a:cubicBezTo>
                <a:lnTo>
                  <a:pt x="15246" y="14327"/>
                </a:lnTo>
                <a:cubicBezTo>
                  <a:pt x="15306" y="14020"/>
                  <a:pt x="15806" y="13767"/>
                  <a:pt x="16486" y="13694"/>
                </a:cubicBezTo>
                <a:cubicBezTo>
                  <a:pt x="17227" y="13614"/>
                  <a:pt x="17969" y="13514"/>
                  <a:pt x="18695" y="13401"/>
                </a:cubicBezTo>
                <a:cubicBezTo>
                  <a:pt x="19209" y="13321"/>
                  <a:pt x="19799" y="13274"/>
                  <a:pt x="20253" y="13141"/>
                </a:cubicBezTo>
                <a:cubicBezTo>
                  <a:pt x="20676" y="13015"/>
                  <a:pt x="20964" y="12815"/>
                  <a:pt x="21160" y="12608"/>
                </a:cubicBezTo>
                <a:cubicBezTo>
                  <a:pt x="21508" y="12235"/>
                  <a:pt x="21387" y="11956"/>
                  <a:pt x="21190" y="11589"/>
                </a:cubicBezTo>
                <a:cubicBezTo>
                  <a:pt x="21069" y="11376"/>
                  <a:pt x="20994" y="11150"/>
                  <a:pt x="20888" y="10930"/>
                </a:cubicBezTo>
                <a:cubicBezTo>
                  <a:pt x="20676" y="10464"/>
                  <a:pt x="20449" y="10004"/>
                  <a:pt x="20237" y="9538"/>
                </a:cubicBezTo>
                <a:cubicBezTo>
                  <a:pt x="19769" y="8539"/>
                  <a:pt x="19300" y="7540"/>
                  <a:pt x="18831" y="6541"/>
                </a:cubicBezTo>
                <a:cubicBezTo>
                  <a:pt x="18604" y="6048"/>
                  <a:pt x="18377" y="5555"/>
                  <a:pt x="18135" y="5069"/>
                </a:cubicBezTo>
                <a:cubicBezTo>
                  <a:pt x="17969" y="4729"/>
                  <a:pt x="17212" y="4516"/>
                  <a:pt x="16426" y="4589"/>
                </a:cubicBezTo>
                <a:cubicBezTo>
                  <a:pt x="14656" y="4762"/>
                  <a:pt x="11964" y="4862"/>
                  <a:pt x="10693" y="4862"/>
                </a:cubicBezTo>
                <a:cubicBezTo>
                  <a:pt x="9422" y="4862"/>
                  <a:pt x="6730" y="4762"/>
                  <a:pt x="4960" y="4589"/>
                </a:cubicBezTo>
                <a:cubicBezTo>
                  <a:pt x="4189" y="4516"/>
                  <a:pt x="3417" y="4722"/>
                  <a:pt x="3251" y="5069"/>
                </a:cubicBezTo>
                <a:cubicBezTo>
                  <a:pt x="3145" y="5368"/>
                  <a:pt x="3009" y="5661"/>
                  <a:pt x="2873" y="5954"/>
                </a:cubicBezTo>
                <a:close/>
              </a:path>
            </a:pathLst>
          </a:custGeom>
          <a:solidFill>
            <a:srgbClr val="92D050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>
              <a:solidFill>
                <a:srgbClr val="FFFFFF"/>
              </a:solidFill>
              <a:latin typeface="Avenir" panose="020B0503020203020204" pitchFamily="34" charset="0"/>
            </a:endParaRPr>
          </a:p>
        </p:txBody>
      </p:sp>
      <p:sp>
        <p:nvSpPr>
          <p:cNvPr id="17412" name="TextBox 36"/>
          <p:cNvSpPr txBox="1">
            <a:spLocks noChangeArrowheads="1"/>
          </p:cNvSpPr>
          <p:nvPr/>
        </p:nvSpPr>
        <p:spPr bwMode="auto">
          <a:xfrm>
            <a:off x="8343900" y="4751388"/>
            <a:ext cx="3794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b="1" noProof="1">
                <a:solidFill>
                  <a:srgbClr val="C55A11"/>
                </a:solidFill>
                <a:latin typeface="Avenir"/>
              </a:rPr>
              <a:t>Répartition bénéficiaires ayant un droit actif au 31/12/2022  : </a:t>
            </a:r>
          </a:p>
        </p:txBody>
      </p:sp>
      <p:grpSp>
        <p:nvGrpSpPr>
          <p:cNvPr id="17413" name="Group 41"/>
          <p:cNvGrpSpPr>
            <a:grpSpLocks/>
          </p:cNvGrpSpPr>
          <p:nvPr/>
        </p:nvGrpSpPr>
        <p:grpSpPr bwMode="auto">
          <a:xfrm>
            <a:off x="8569325" y="2887663"/>
            <a:ext cx="3506788" cy="1354137"/>
            <a:chOff x="8468149" y="1024946"/>
            <a:chExt cx="8238812" cy="1806625"/>
          </a:xfrm>
        </p:grpSpPr>
        <p:sp>
          <p:nvSpPr>
            <p:cNvPr id="17448" name="TextBox 42"/>
            <p:cNvSpPr txBox="1">
              <a:spLocks noChangeArrowheads="1"/>
            </p:cNvSpPr>
            <p:nvPr/>
          </p:nvSpPr>
          <p:spPr bwMode="auto">
            <a:xfrm>
              <a:off x="8468149" y="1024946"/>
              <a:ext cx="8238812" cy="944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anchor="b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Wingdings" panose="05000000000000000000" pitchFamily="2" charset="2"/>
                <a:buChar char="§"/>
                <a:defRPr sz="2800">
                  <a:solidFill>
                    <a:srgbClr val="0033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2000" b="1" noProof="1">
                  <a:solidFill>
                    <a:srgbClr val="92D050"/>
                  </a:solidFill>
                  <a:latin typeface="Avenir"/>
                </a:rPr>
                <a:t>Répartition des bénéficiaires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2000" b="1" noProof="1">
                  <a:solidFill>
                    <a:srgbClr val="92D050"/>
                  </a:solidFill>
                  <a:latin typeface="Avenir"/>
                </a:rPr>
                <a:t>MDPH par sexe : </a:t>
              </a:r>
            </a:p>
          </p:txBody>
        </p:sp>
        <p:sp>
          <p:nvSpPr>
            <p:cNvPr id="17449" name="TextBox 43"/>
            <p:cNvSpPr txBox="1">
              <a:spLocks noChangeArrowheads="1"/>
            </p:cNvSpPr>
            <p:nvPr/>
          </p:nvSpPr>
          <p:spPr bwMode="auto">
            <a:xfrm>
              <a:off x="9499350" y="1969797"/>
              <a:ext cx="6176409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Wingdings" panose="05000000000000000000" pitchFamily="2" charset="2"/>
                <a:buChar char="§"/>
                <a:defRPr sz="2800">
                  <a:solidFill>
                    <a:srgbClr val="0033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800" noProof="1">
                  <a:solidFill>
                    <a:srgbClr val="92D050"/>
                  </a:solidFill>
                  <a:latin typeface="Avenir"/>
                </a:rPr>
                <a:t>Homme : </a:t>
              </a:r>
              <a:r>
                <a:rPr lang="fr-FR" altLang="fr-FR" sz="1800" b="1" noProof="1">
                  <a:solidFill>
                    <a:srgbClr val="92D050"/>
                  </a:solidFill>
                  <a:latin typeface="Avenir"/>
                </a:rPr>
                <a:t>51%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800" noProof="1">
                  <a:solidFill>
                    <a:srgbClr val="92D050"/>
                  </a:solidFill>
                  <a:latin typeface="Avenir"/>
                </a:rPr>
                <a:t>Femme :	</a:t>
              </a:r>
              <a:r>
                <a:rPr lang="fr-FR" altLang="fr-FR" sz="1800" b="1" noProof="1">
                  <a:solidFill>
                    <a:srgbClr val="92D050"/>
                  </a:solidFill>
                  <a:latin typeface="Avenir"/>
                </a:rPr>
                <a:t>49%</a:t>
              </a:r>
            </a:p>
          </p:txBody>
        </p:sp>
      </p:grpSp>
      <p:grpSp>
        <p:nvGrpSpPr>
          <p:cNvPr id="17414" name="Group 44"/>
          <p:cNvGrpSpPr>
            <a:grpSpLocks/>
          </p:cNvGrpSpPr>
          <p:nvPr/>
        </p:nvGrpSpPr>
        <p:grpSpPr bwMode="auto">
          <a:xfrm>
            <a:off x="884238" y="1381125"/>
            <a:ext cx="3475037" cy="900113"/>
            <a:chOff x="-2948934" y="2053289"/>
            <a:chExt cx="6513105" cy="1201030"/>
          </a:xfrm>
        </p:grpSpPr>
        <p:sp>
          <p:nvSpPr>
            <p:cNvPr id="17446" name="TextBox 45"/>
            <p:cNvSpPr txBox="1">
              <a:spLocks noChangeArrowheads="1"/>
            </p:cNvSpPr>
            <p:nvPr/>
          </p:nvSpPr>
          <p:spPr bwMode="auto">
            <a:xfrm>
              <a:off x="-2948934" y="2053289"/>
              <a:ext cx="5668135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anchor="b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Wingdings" panose="05000000000000000000" pitchFamily="2" charset="2"/>
                <a:buChar char="§"/>
                <a:defRPr sz="2800">
                  <a:solidFill>
                    <a:srgbClr val="0033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2400" b="1">
                  <a:solidFill>
                    <a:srgbClr val="92D050"/>
                  </a:solidFill>
                  <a:latin typeface="Avenir"/>
                </a:rPr>
                <a:t>1 930 300 habitants</a:t>
              </a:r>
              <a:endParaRPr lang="en-US" altLang="fr-FR" b="1">
                <a:solidFill>
                  <a:srgbClr val="92D050"/>
                </a:solidFill>
                <a:latin typeface="Avenir"/>
              </a:endParaRPr>
            </a:p>
          </p:txBody>
        </p:sp>
        <p:sp>
          <p:nvSpPr>
            <p:cNvPr id="17447" name="TextBox 46"/>
            <p:cNvSpPr txBox="1">
              <a:spLocks noChangeArrowheads="1"/>
            </p:cNvSpPr>
            <p:nvPr/>
          </p:nvSpPr>
          <p:spPr bwMode="auto">
            <a:xfrm>
              <a:off x="-2800170" y="2761713"/>
              <a:ext cx="6364341" cy="492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Wingdings" panose="05000000000000000000" pitchFamily="2" charset="2"/>
                <a:buChar char="§"/>
                <a:defRPr sz="2800">
                  <a:solidFill>
                    <a:srgbClr val="0033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92D050"/>
                  </a:solidFill>
                  <a:latin typeface="Avenir"/>
                </a:rPr>
                <a:t>en 2022, soit </a:t>
              </a:r>
              <a:r>
                <a:rPr lang="fr-FR" altLang="fr-FR" sz="1800" b="1">
                  <a:solidFill>
                    <a:srgbClr val="92D050"/>
                  </a:solidFill>
                  <a:latin typeface="Avenir"/>
                </a:rPr>
                <a:t>+1.67% </a:t>
              </a:r>
              <a:r>
                <a:rPr lang="fr-FR" altLang="fr-FR" sz="1800">
                  <a:solidFill>
                    <a:srgbClr val="92D050"/>
                  </a:solidFill>
                  <a:latin typeface="Avenir"/>
                </a:rPr>
                <a:t>en 5 ans</a:t>
              </a:r>
              <a:endParaRPr lang="en-US" altLang="fr-FR" sz="1000">
                <a:solidFill>
                  <a:srgbClr val="92D050"/>
                </a:solidFill>
                <a:latin typeface="Avenir"/>
              </a:endParaRPr>
            </a:p>
          </p:txBody>
        </p:sp>
      </p:grpSp>
      <p:sp>
        <p:nvSpPr>
          <p:cNvPr id="5" name="Shape">
            <a:extLst>
              <a:ext uri="{FF2B5EF4-FFF2-40B4-BE49-F238E27FC236}">
                <a16:creationId xmlns:a16="http://schemas.microsoft.com/office/drawing/2014/main" id="{222CD69F-2055-81B1-DB76-48FE0CF969AC}"/>
              </a:ext>
            </a:extLst>
          </p:cNvPr>
          <p:cNvSpPr/>
          <p:nvPr/>
        </p:nvSpPr>
        <p:spPr>
          <a:xfrm>
            <a:off x="6535738" y="2840038"/>
            <a:ext cx="1281112" cy="23717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600" extrusionOk="0">
                <a:moveTo>
                  <a:pt x="14690" y="2185"/>
                </a:moveTo>
                <a:cubicBezTo>
                  <a:pt x="14690" y="3391"/>
                  <a:pt x="12889" y="4371"/>
                  <a:pt x="10672" y="4371"/>
                </a:cubicBezTo>
                <a:cubicBezTo>
                  <a:pt x="8454" y="4371"/>
                  <a:pt x="6653" y="3391"/>
                  <a:pt x="6653" y="2185"/>
                </a:cubicBezTo>
                <a:cubicBezTo>
                  <a:pt x="6653" y="979"/>
                  <a:pt x="8454" y="0"/>
                  <a:pt x="10672" y="0"/>
                </a:cubicBezTo>
                <a:cubicBezTo>
                  <a:pt x="12889" y="0"/>
                  <a:pt x="14690" y="979"/>
                  <a:pt x="14690" y="2185"/>
                </a:cubicBezTo>
                <a:close/>
                <a:moveTo>
                  <a:pt x="15585" y="5203"/>
                </a:moveTo>
                <a:cubicBezTo>
                  <a:pt x="15364" y="4804"/>
                  <a:pt x="14617" y="4591"/>
                  <a:pt x="13955" y="4737"/>
                </a:cubicBezTo>
                <a:cubicBezTo>
                  <a:pt x="12975" y="4950"/>
                  <a:pt x="11860" y="5070"/>
                  <a:pt x="10684" y="5070"/>
                </a:cubicBezTo>
                <a:cubicBezTo>
                  <a:pt x="9495" y="5070"/>
                  <a:pt x="8381" y="4950"/>
                  <a:pt x="7413" y="4737"/>
                </a:cubicBezTo>
                <a:cubicBezTo>
                  <a:pt x="6739" y="4591"/>
                  <a:pt x="6004" y="4797"/>
                  <a:pt x="5783" y="5203"/>
                </a:cubicBezTo>
                <a:cubicBezTo>
                  <a:pt x="5612" y="5510"/>
                  <a:pt x="5440" y="5810"/>
                  <a:pt x="5269" y="6116"/>
                </a:cubicBezTo>
                <a:cubicBezTo>
                  <a:pt x="4852" y="6856"/>
                  <a:pt x="4435" y="7602"/>
                  <a:pt x="4019" y="8342"/>
                </a:cubicBezTo>
                <a:cubicBezTo>
                  <a:pt x="3492" y="9274"/>
                  <a:pt x="2965" y="10207"/>
                  <a:pt x="2451" y="11140"/>
                </a:cubicBezTo>
                <a:cubicBezTo>
                  <a:pt x="1961" y="12013"/>
                  <a:pt x="1470" y="12879"/>
                  <a:pt x="980" y="13752"/>
                </a:cubicBezTo>
                <a:cubicBezTo>
                  <a:pt x="760" y="14151"/>
                  <a:pt x="527" y="14558"/>
                  <a:pt x="294" y="14957"/>
                </a:cubicBezTo>
                <a:cubicBezTo>
                  <a:pt x="111" y="15291"/>
                  <a:pt x="-110" y="15630"/>
                  <a:pt x="62" y="15983"/>
                </a:cubicBezTo>
                <a:cubicBezTo>
                  <a:pt x="245" y="16350"/>
                  <a:pt x="723" y="16463"/>
                  <a:pt x="1287" y="16616"/>
                </a:cubicBezTo>
                <a:cubicBezTo>
                  <a:pt x="1752" y="16750"/>
                  <a:pt x="2242" y="16863"/>
                  <a:pt x="2732" y="16976"/>
                </a:cubicBezTo>
                <a:cubicBezTo>
                  <a:pt x="3688" y="17189"/>
                  <a:pt x="4656" y="17363"/>
                  <a:pt x="5661" y="17489"/>
                </a:cubicBezTo>
                <a:cubicBezTo>
                  <a:pt x="6212" y="17562"/>
                  <a:pt x="6641" y="17809"/>
                  <a:pt x="6763" y="18135"/>
                </a:cubicBezTo>
                <a:lnTo>
                  <a:pt x="7315" y="20721"/>
                </a:lnTo>
                <a:cubicBezTo>
                  <a:pt x="7449" y="21074"/>
                  <a:pt x="7903" y="21353"/>
                  <a:pt x="8491" y="21440"/>
                </a:cubicBezTo>
                <a:cubicBezTo>
                  <a:pt x="9177" y="21547"/>
                  <a:pt x="9912" y="21600"/>
                  <a:pt x="10684" y="21600"/>
                </a:cubicBezTo>
                <a:cubicBezTo>
                  <a:pt x="11456" y="21600"/>
                  <a:pt x="12191" y="21540"/>
                  <a:pt x="12877" y="21440"/>
                </a:cubicBezTo>
                <a:cubicBezTo>
                  <a:pt x="13465" y="21353"/>
                  <a:pt x="13918" y="21074"/>
                  <a:pt x="14053" y="20721"/>
                </a:cubicBezTo>
                <a:lnTo>
                  <a:pt x="14604" y="18135"/>
                </a:lnTo>
                <a:cubicBezTo>
                  <a:pt x="14727" y="17809"/>
                  <a:pt x="15156" y="17562"/>
                  <a:pt x="15707" y="17489"/>
                </a:cubicBezTo>
                <a:cubicBezTo>
                  <a:pt x="16712" y="17363"/>
                  <a:pt x="17692" y="17189"/>
                  <a:pt x="18635" y="16983"/>
                </a:cubicBezTo>
                <a:cubicBezTo>
                  <a:pt x="19089" y="16883"/>
                  <a:pt x="19530" y="16776"/>
                  <a:pt x="19971" y="16656"/>
                </a:cubicBezTo>
                <a:cubicBezTo>
                  <a:pt x="20461" y="16523"/>
                  <a:pt x="20939" y="16437"/>
                  <a:pt x="21208" y="16150"/>
                </a:cubicBezTo>
                <a:cubicBezTo>
                  <a:pt x="21367" y="15970"/>
                  <a:pt x="21490" y="15737"/>
                  <a:pt x="21429" y="15537"/>
                </a:cubicBezTo>
                <a:cubicBezTo>
                  <a:pt x="21355" y="15311"/>
                  <a:pt x="21159" y="15104"/>
                  <a:pt x="21037" y="14884"/>
                </a:cubicBezTo>
                <a:cubicBezTo>
                  <a:pt x="20669" y="14225"/>
                  <a:pt x="20302" y="13572"/>
                  <a:pt x="19934" y="12912"/>
                </a:cubicBezTo>
                <a:cubicBezTo>
                  <a:pt x="19456" y="12066"/>
                  <a:pt x="18978" y="11213"/>
                  <a:pt x="18500" y="10367"/>
                </a:cubicBezTo>
                <a:cubicBezTo>
                  <a:pt x="18023" y="9521"/>
                  <a:pt x="17557" y="8681"/>
                  <a:pt x="17079" y="7835"/>
                </a:cubicBezTo>
                <a:cubicBezTo>
                  <a:pt x="16724" y="7196"/>
                  <a:pt x="16356" y="6556"/>
                  <a:pt x="16001" y="5916"/>
                </a:cubicBezTo>
                <a:cubicBezTo>
                  <a:pt x="15854" y="5683"/>
                  <a:pt x="15732" y="5443"/>
                  <a:pt x="15585" y="5203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>
              <a:solidFill>
                <a:srgbClr val="FFFFFF"/>
              </a:solidFill>
              <a:latin typeface="Avenir" panose="020B0503020203020204" pitchFamily="34" charset="0"/>
            </a:endParaRPr>
          </a:p>
        </p:txBody>
      </p:sp>
      <p:sp>
        <p:nvSpPr>
          <p:cNvPr id="6" name="Shape">
            <a:extLst>
              <a:ext uri="{FF2B5EF4-FFF2-40B4-BE49-F238E27FC236}">
                <a16:creationId xmlns:a16="http://schemas.microsoft.com/office/drawing/2014/main" id="{777E8233-7BFC-A4D4-9D60-EB1873134A7A}"/>
              </a:ext>
            </a:extLst>
          </p:cNvPr>
          <p:cNvSpPr/>
          <p:nvPr/>
        </p:nvSpPr>
        <p:spPr>
          <a:xfrm>
            <a:off x="4435475" y="2840038"/>
            <a:ext cx="1281113" cy="23717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0" h="21600" extrusionOk="0">
                <a:moveTo>
                  <a:pt x="10755" y="0"/>
                </a:moveTo>
                <a:cubicBezTo>
                  <a:pt x="12971" y="0"/>
                  <a:pt x="14771" y="979"/>
                  <a:pt x="14771" y="2185"/>
                </a:cubicBezTo>
                <a:cubicBezTo>
                  <a:pt x="14771" y="3390"/>
                  <a:pt x="12971" y="4369"/>
                  <a:pt x="10755" y="4369"/>
                </a:cubicBezTo>
                <a:cubicBezTo>
                  <a:pt x="8539" y="4369"/>
                  <a:pt x="6739" y="3390"/>
                  <a:pt x="6739" y="2185"/>
                </a:cubicBezTo>
                <a:cubicBezTo>
                  <a:pt x="6739" y="979"/>
                  <a:pt x="8539" y="0"/>
                  <a:pt x="10755" y="0"/>
                </a:cubicBezTo>
                <a:close/>
                <a:moveTo>
                  <a:pt x="5441" y="5921"/>
                </a:moveTo>
                <a:cubicBezTo>
                  <a:pt x="5086" y="6561"/>
                  <a:pt x="4718" y="7200"/>
                  <a:pt x="4363" y="7839"/>
                </a:cubicBezTo>
                <a:cubicBezTo>
                  <a:pt x="3886" y="8685"/>
                  <a:pt x="3420" y="9525"/>
                  <a:pt x="2943" y="10370"/>
                </a:cubicBezTo>
                <a:cubicBezTo>
                  <a:pt x="2465" y="11216"/>
                  <a:pt x="1988" y="12069"/>
                  <a:pt x="1510" y="12915"/>
                </a:cubicBezTo>
                <a:cubicBezTo>
                  <a:pt x="1143" y="13574"/>
                  <a:pt x="775" y="14227"/>
                  <a:pt x="408" y="14886"/>
                </a:cubicBezTo>
                <a:cubicBezTo>
                  <a:pt x="286" y="15106"/>
                  <a:pt x="90" y="15312"/>
                  <a:pt x="16" y="15539"/>
                </a:cubicBezTo>
                <a:cubicBezTo>
                  <a:pt x="-45" y="15739"/>
                  <a:pt x="77" y="15972"/>
                  <a:pt x="237" y="16152"/>
                </a:cubicBezTo>
                <a:cubicBezTo>
                  <a:pt x="506" y="16438"/>
                  <a:pt x="971" y="16518"/>
                  <a:pt x="1473" y="16658"/>
                </a:cubicBezTo>
                <a:cubicBezTo>
                  <a:pt x="1914" y="16778"/>
                  <a:pt x="2355" y="16884"/>
                  <a:pt x="2808" y="16984"/>
                </a:cubicBezTo>
                <a:cubicBezTo>
                  <a:pt x="3763" y="17197"/>
                  <a:pt x="4743" y="17364"/>
                  <a:pt x="5735" y="17490"/>
                </a:cubicBezTo>
                <a:cubicBezTo>
                  <a:pt x="6286" y="17564"/>
                  <a:pt x="6714" y="17810"/>
                  <a:pt x="6837" y="18137"/>
                </a:cubicBezTo>
                <a:lnTo>
                  <a:pt x="7388" y="20721"/>
                </a:lnTo>
                <a:cubicBezTo>
                  <a:pt x="7522" y="21074"/>
                  <a:pt x="7975" y="21354"/>
                  <a:pt x="8563" y="21440"/>
                </a:cubicBezTo>
                <a:cubicBezTo>
                  <a:pt x="9249" y="21547"/>
                  <a:pt x="9984" y="21600"/>
                  <a:pt x="10755" y="21600"/>
                </a:cubicBezTo>
                <a:cubicBezTo>
                  <a:pt x="11526" y="21600"/>
                  <a:pt x="12261" y="21540"/>
                  <a:pt x="12947" y="21440"/>
                </a:cubicBezTo>
                <a:cubicBezTo>
                  <a:pt x="13535" y="21354"/>
                  <a:pt x="13988" y="21074"/>
                  <a:pt x="14122" y="20721"/>
                </a:cubicBezTo>
                <a:lnTo>
                  <a:pt x="14673" y="18137"/>
                </a:lnTo>
                <a:cubicBezTo>
                  <a:pt x="14796" y="17810"/>
                  <a:pt x="15224" y="17564"/>
                  <a:pt x="15775" y="17490"/>
                </a:cubicBezTo>
                <a:cubicBezTo>
                  <a:pt x="16780" y="17364"/>
                  <a:pt x="17759" y="17191"/>
                  <a:pt x="18702" y="16978"/>
                </a:cubicBezTo>
                <a:cubicBezTo>
                  <a:pt x="19192" y="16871"/>
                  <a:pt x="19669" y="16751"/>
                  <a:pt x="20147" y="16618"/>
                </a:cubicBezTo>
                <a:cubicBezTo>
                  <a:pt x="20710" y="16465"/>
                  <a:pt x="21188" y="16352"/>
                  <a:pt x="21371" y="15985"/>
                </a:cubicBezTo>
                <a:cubicBezTo>
                  <a:pt x="21555" y="15632"/>
                  <a:pt x="21335" y="15293"/>
                  <a:pt x="21139" y="14960"/>
                </a:cubicBezTo>
                <a:cubicBezTo>
                  <a:pt x="20918" y="14560"/>
                  <a:pt x="20686" y="14154"/>
                  <a:pt x="20453" y="13754"/>
                </a:cubicBezTo>
                <a:cubicBezTo>
                  <a:pt x="19963" y="12881"/>
                  <a:pt x="19473" y="12016"/>
                  <a:pt x="18984" y="11143"/>
                </a:cubicBezTo>
                <a:cubicBezTo>
                  <a:pt x="18457" y="10211"/>
                  <a:pt x="17930" y="9278"/>
                  <a:pt x="17416" y="8346"/>
                </a:cubicBezTo>
                <a:cubicBezTo>
                  <a:pt x="17000" y="7606"/>
                  <a:pt x="16584" y="6860"/>
                  <a:pt x="16167" y="6121"/>
                </a:cubicBezTo>
                <a:cubicBezTo>
                  <a:pt x="15996" y="5815"/>
                  <a:pt x="15824" y="5515"/>
                  <a:pt x="15653" y="5209"/>
                </a:cubicBezTo>
                <a:cubicBezTo>
                  <a:pt x="15433" y="4809"/>
                  <a:pt x="14686" y="4596"/>
                  <a:pt x="14024" y="4742"/>
                </a:cubicBezTo>
                <a:cubicBezTo>
                  <a:pt x="13045" y="4955"/>
                  <a:pt x="11930" y="5075"/>
                  <a:pt x="10755" y="5075"/>
                </a:cubicBezTo>
                <a:cubicBezTo>
                  <a:pt x="9567" y="5075"/>
                  <a:pt x="8453" y="4955"/>
                  <a:pt x="7486" y="4742"/>
                </a:cubicBezTo>
                <a:cubicBezTo>
                  <a:pt x="6812" y="4596"/>
                  <a:pt x="6077" y="4802"/>
                  <a:pt x="5857" y="5209"/>
                </a:cubicBezTo>
                <a:cubicBezTo>
                  <a:pt x="5698" y="5442"/>
                  <a:pt x="5575" y="5681"/>
                  <a:pt x="5441" y="592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>
              <a:solidFill>
                <a:srgbClr val="FFFFFF"/>
              </a:solidFill>
              <a:latin typeface="Avenir" panose="020B0503020203020204" pitchFamily="34" charset="0"/>
            </a:endParaRPr>
          </a:p>
        </p:txBody>
      </p:sp>
      <p:sp>
        <p:nvSpPr>
          <p:cNvPr id="7" name="Shape">
            <a:extLst>
              <a:ext uri="{FF2B5EF4-FFF2-40B4-BE49-F238E27FC236}">
                <a16:creationId xmlns:a16="http://schemas.microsoft.com/office/drawing/2014/main" id="{2E0F8F62-882D-6E4E-4193-40586A2224CE}"/>
              </a:ext>
            </a:extLst>
          </p:cNvPr>
          <p:cNvSpPr/>
          <p:nvPr/>
        </p:nvSpPr>
        <p:spPr>
          <a:xfrm>
            <a:off x="5608638" y="3314700"/>
            <a:ext cx="1035050" cy="2373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600" extrusionOk="0">
                <a:moveTo>
                  <a:pt x="15644" y="2185"/>
                </a:moveTo>
                <a:cubicBezTo>
                  <a:pt x="15644" y="3390"/>
                  <a:pt x="13422" y="4369"/>
                  <a:pt x="10687" y="4369"/>
                </a:cubicBezTo>
                <a:cubicBezTo>
                  <a:pt x="7951" y="4369"/>
                  <a:pt x="5729" y="3390"/>
                  <a:pt x="5729" y="2185"/>
                </a:cubicBezTo>
                <a:cubicBezTo>
                  <a:pt x="5729" y="979"/>
                  <a:pt x="7951" y="0"/>
                  <a:pt x="10687" y="0"/>
                </a:cubicBezTo>
                <a:cubicBezTo>
                  <a:pt x="13438" y="0"/>
                  <a:pt x="15644" y="979"/>
                  <a:pt x="15644" y="2185"/>
                </a:cubicBezTo>
                <a:close/>
                <a:moveTo>
                  <a:pt x="18123" y="5069"/>
                </a:moveTo>
                <a:cubicBezTo>
                  <a:pt x="17957" y="4729"/>
                  <a:pt x="17201" y="4516"/>
                  <a:pt x="16415" y="4589"/>
                </a:cubicBezTo>
                <a:cubicBezTo>
                  <a:pt x="14647" y="4762"/>
                  <a:pt x="11956" y="4862"/>
                  <a:pt x="10687" y="4862"/>
                </a:cubicBezTo>
                <a:cubicBezTo>
                  <a:pt x="9417" y="4862"/>
                  <a:pt x="6726" y="4762"/>
                  <a:pt x="4958" y="4589"/>
                </a:cubicBezTo>
                <a:cubicBezTo>
                  <a:pt x="4187" y="4516"/>
                  <a:pt x="3416" y="4722"/>
                  <a:pt x="3250" y="5069"/>
                </a:cubicBezTo>
                <a:cubicBezTo>
                  <a:pt x="3023" y="5562"/>
                  <a:pt x="2796" y="6054"/>
                  <a:pt x="2555" y="6541"/>
                </a:cubicBezTo>
                <a:cubicBezTo>
                  <a:pt x="2086" y="7540"/>
                  <a:pt x="1617" y="8539"/>
                  <a:pt x="1149" y="9538"/>
                </a:cubicBezTo>
                <a:cubicBezTo>
                  <a:pt x="937" y="10004"/>
                  <a:pt x="710" y="10464"/>
                  <a:pt x="499" y="10930"/>
                </a:cubicBezTo>
                <a:cubicBezTo>
                  <a:pt x="393" y="11150"/>
                  <a:pt x="317" y="11369"/>
                  <a:pt x="197" y="11589"/>
                </a:cubicBezTo>
                <a:cubicBezTo>
                  <a:pt x="0" y="11962"/>
                  <a:pt x="-136" y="12242"/>
                  <a:pt x="227" y="12608"/>
                </a:cubicBezTo>
                <a:cubicBezTo>
                  <a:pt x="423" y="12815"/>
                  <a:pt x="711" y="13015"/>
                  <a:pt x="1134" y="13141"/>
                </a:cubicBezTo>
                <a:cubicBezTo>
                  <a:pt x="1587" y="13281"/>
                  <a:pt x="2192" y="13321"/>
                  <a:pt x="2691" y="13401"/>
                </a:cubicBezTo>
                <a:cubicBezTo>
                  <a:pt x="3416" y="13514"/>
                  <a:pt x="4142" y="13614"/>
                  <a:pt x="4897" y="13694"/>
                </a:cubicBezTo>
                <a:cubicBezTo>
                  <a:pt x="5578" y="13767"/>
                  <a:pt x="6076" y="14020"/>
                  <a:pt x="6137" y="14327"/>
                </a:cubicBezTo>
                <a:lnTo>
                  <a:pt x="7437" y="20588"/>
                </a:lnTo>
                <a:cubicBezTo>
                  <a:pt x="7497" y="20847"/>
                  <a:pt x="7785" y="21080"/>
                  <a:pt x="8268" y="21234"/>
                </a:cubicBezTo>
                <a:cubicBezTo>
                  <a:pt x="9009" y="21467"/>
                  <a:pt x="9825" y="21600"/>
                  <a:pt x="10672" y="21600"/>
                </a:cubicBezTo>
                <a:cubicBezTo>
                  <a:pt x="11518" y="21600"/>
                  <a:pt x="12334" y="21467"/>
                  <a:pt x="13075" y="21234"/>
                </a:cubicBezTo>
                <a:cubicBezTo>
                  <a:pt x="13559" y="21080"/>
                  <a:pt x="13846" y="20847"/>
                  <a:pt x="13906" y="20588"/>
                </a:cubicBezTo>
                <a:lnTo>
                  <a:pt x="15206" y="14327"/>
                </a:lnTo>
                <a:cubicBezTo>
                  <a:pt x="15267" y="14020"/>
                  <a:pt x="15766" y="13767"/>
                  <a:pt x="16446" y="13694"/>
                </a:cubicBezTo>
                <a:cubicBezTo>
                  <a:pt x="17201" y="13614"/>
                  <a:pt x="17942" y="13507"/>
                  <a:pt x="18683" y="13394"/>
                </a:cubicBezTo>
                <a:cubicBezTo>
                  <a:pt x="19318" y="13288"/>
                  <a:pt x="19952" y="13254"/>
                  <a:pt x="20451" y="13028"/>
                </a:cubicBezTo>
                <a:cubicBezTo>
                  <a:pt x="20859" y="12841"/>
                  <a:pt x="21192" y="12562"/>
                  <a:pt x="21328" y="12302"/>
                </a:cubicBezTo>
                <a:cubicBezTo>
                  <a:pt x="21464" y="12049"/>
                  <a:pt x="21252" y="11842"/>
                  <a:pt x="21147" y="11596"/>
                </a:cubicBezTo>
                <a:cubicBezTo>
                  <a:pt x="21041" y="11323"/>
                  <a:pt x="20890" y="11056"/>
                  <a:pt x="20769" y="10783"/>
                </a:cubicBezTo>
                <a:cubicBezTo>
                  <a:pt x="20512" y="10224"/>
                  <a:pt x="20240" y="9664"/>
                  <a:pt x="19983" y="9105"/>
                </a:cubicBezTo>
                <a:cubicBezTo>
                  <a:pt x="19484" y="8053"/>
                  <a:pt x="19000" y="7007"/>
                  <a:pt x="18501" y="5954"/>
                </a:cubicBezTo>
                <a:cubicBezTo>
                  <a:pt x="18395" y="5661"/>
                  <a:pt x="18259" y="5368"/>
                  <a:pt x="18123" y="5069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>
              <a:solidFill>
                <a:srgbClr val="FFFFFF"/>
              </a:solidFill>
              <a:latin typeface="Avenir" panose="020B0503020203020204" pitchFamily="34" charset="0"/>
            </a:endParaRPr>
          </a:p>
        </p:txBody>
      </p:sp>
      <p:grpSp>
        <p:nvGrpSpPr>
          <p:cNvPr id="17418" name="Group 47"/>
          <p:cNvGrpSpPr>
            <a:grpSpLocks/>
          </p:cNvGrpSpPr>
          <p:nvPr/>
        </p:nvGrpSpPr>
        <p:grpSpPr bwMode="auto">
          <a:xfrm>
            <a:off x="6743700" y="1150938"/>
            <a:ext cx="5314950" cy="1244600"/>
            <a:chOff x="-2999569" y="1613181"/>
            <a:chExt cx="9266465" cy="1659518"/>
          </a:xfrm>
        </p:grpSpPr>
        <p:sp>
          <p:nvSpPr>
            <p:cNvPr id="17444" name="TextBox 48"/>
            <p:cNvSpPr txBox="1">
              <a:spLocks noChangeArrowheads="1"/>
            </p:cNvSpPr>
            <p:nvPr/>
          </p:nvSpPr>
          <p:spPr bwMode="auto">
            <a:xfrm>
              <a:off x="-2999569" y="1613181"/>
              <a:ext cx="8562518" cy="615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anchor="b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Wingdings" panose="05000000000000000000" pitchFamily="2" charset="2"/>
                <a:buChar char="§"/>
                <a:defRPr sz="2800">
                  <a:solidFill>
                    <a:srgbClr val="0033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2400" b="1">
                  <a:solidFill>
                    <a:schemeClr val="accent2"/>
                  </a:solidFill>
                  <a:latin typeface="Avenir"/>
                </a:rPr>
                <a:t>149 498 personnes</a:t>
              </a:r>
              <a:endParaRPr lang="en-US" altLang="fr-FR" b="1">
                <a:solidFill>
                  <a:schemeClr val="accent2"/>
                </a:solidFill>
                <a:latin typeface="Avenir"/>
              </a:endParaRPr>
            </a:p>
          </p:txBody>
        </p:sp>
        <p:sp>
          <p:nvSpPr>
            <p:cNvPr id="17445" name="TextBox 49"/>
            <p:cNvSpPr txBox="1">
              <a:spLocks noChangeArrowheads="1"/>
            </p:cNvSpPr>
            <p:nvPr/>
          </p:nvSpPr>
          <p:spPr bwMode="auto">
            <a:xfrm>
              <a:off x="-2872119" y="2165235"/>
              <a:ext cx="9139015" cy="1107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Wingdings" panose="05000000000000000000" pitchFamily="2" charset="2"/>
                <a:buChar char="§"/>
                <a:defRPr sz="2800">
                  <a:solidFill>
                    <a:srgbClr val="0033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600" noProof="1">
                  <a:solidFill>
                    <a:schemeClr val="accent2"/>
                  </a:solidFill>
                  <a:latin typeface="Avenir"/>
                </a:rPr>
                <a:t>possèdent au moins un droit actif au 31 décembre 2022 :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600" noProof="1">
                  <a:solidFill>
                    <a:schemeClr val="accent2"/>
                  </a:solidFill>
                  <a:latin typeface="Avenir"/>
                </a:rPr>
                <a:t>Soit </a:t>
              </a:r>
              <a:r>
                <a:rPr lang="fr-FR" altLang="fr-FR" sz="1600" b="1" noProof="1">
                  <a:solidFill>
                    <a:schemeClr val="accent2"/>
                  </a:solidFill>
                  <a:latin typeface="Avenir"/>
                </a:rPr>
                <a:t>+ 43 % en onze ans</a:t>
              </a:r>
              <a:r>
                <a:rPr lang="fr-FR" altLang="fr-FR" sz="1600" noProof="1">
                  <a:solidFill>
                    <a:schemeClr val="accent2"/>
                  </a:solidFill>
                  <a:latin typeface="Avenir"/>
                </a:rPr>
                <a:t>.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600" b="1" noProof="1">
                <a:solidFill>
                  <a:schemeClr val="accent2"/>
                </a:solidFill>
                <a:latin typeface="Avenir"/>
              </a:endParaRPr>
            </a:p>
          </p:txBody>
        </p:sp>
      </p:grpSp>
      <p:sp>
        <p:nvSpPr>
          <p:cNvPr id="17419" name="Titre 1"/>
          <p:cNvSpPr>
            <a:spLocks noGrp="1"/>
          </p:cNvSpPr>
          <p:nvPr>
            <p:ph type="title"/>
          </p:nvPr>
        </p:nvSpPr>
        <p:spPr>
          <a:xfrm>
            <a:off x="3414713" y="187325"/>
            <a:ext cx="7523162" cy="1093788"/>
          </a:xfrm>
        </p:spPr>
        <p:txBody>
          <a:bodyPr/>
          <a:lstStyle/>
          <a:p>
            <a:r>
              <a:rPr lang="fr-FR" altLang="fr-FR" sz="3200" b="1" smtClean="0">
                <a:latin typeface="Avenir"/>
              </a:rPr>
              <a:t>Le Handicap en Alsace</a:t>
            </a:r>
          </a:p>
        </p:txBody>
      </p:sp>
      <p:graphicFrame>
        <p:nvGraphicFramePr>
          <p:cNvPr id="35" name="Tableau 34"/>
          <p:cNvGraphicFramePr>
            <a:graphicFrameLocks noGrp="1"/>
          </p:cNvGraphicFramePr>
          <p:nvPr/>
        </p:nvGraphicFramePr>
        <p:xfrm>
          <a:off x="6911975" y="5576888"/>
          <a:ext cx="5226050" cy="1192213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159026">
                  <a:extLst>
                    <a:ext uri="{9D8B030D-6E8A-4147-A177-3AD203B41FA5}">
                      <a16:colId xmlns:a16="http://schemas.microsoft.com/office/drawing/2014/main" val="2197453328"/>
                    </a:ext>
                  </a:extLst>
                </a:gridCol>
                <a:gridCol w="1533512">
                  <a:extLst>
                    <a:ext uri="{9D8B030D-6E8A-4147-A177-3AD203B41FA5}">
                      <a16:colId xmlns:a16="http://schemas.microsoft.com/office/drawing/2014/main" val="2277546568"/>
                    </a:ext>
                  </a:extLst>
                </a:gridCol>
                <a:gridCol w="1533512">
                  <a:extLst>
                    <a:ext uri="{9D8B030D-6E8A-4147-A177-3AD203B41FA5}">
                      <a16:colId xmlns:a16="http://schemas.microsoft.com/office/drawing/2014/main" val="1183710208"/>
                    </a:ext>
                  </a:extLst>
                </a:gridCol>
              </a:tblGrid>
              <a:tr h="25336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  <a:latin typeface="Avenir" panose="020B0503020203020204" pitchFamily="34" charset="0"/>
                        </a:rPr>
                        <a:t> 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venir" panose="020B050302020302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  <a:latin typeface="Avenir" panose="020B0503020203020204" pitchFamily="34" charset="0"/>
                        </a:rPr>
                        <a:t>Hommes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venir" panose="020B050302020302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Avenir" panose="020B0503020203020204" pitchFamily="34" charset="0"/>
                        </a:rPr>
                        <a:t>Femmes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Avenir" panose="020B0503020203020204" pitchFamily="34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2135476349"/>
                  </a:ext>
                </a:extLst>
              </a:tr>
              <a:tr h="31294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  <a:latin typeface="Avenir" panose="020B0503020203020204" pitchFamily="34" charset="0"/>
                        </a:rPr>
                        <a:t>Moins de 20 ans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venir" panose="020B050302020302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  <a:latin typeface="Avenir" panose="020B0503020203020204" pitchFamily="34" charset="0"/>
                        </a:rPr>
                        <a:t>16%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venir" panose="020B050302020302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 smtClean="0">
                          <a:effectLst/>
                          <a:latin typeface="Avenir" panose="020B0503020203020204" pitchFamily="34" charset="0"/>
                        </a:rPr>
                        <a:t>7%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venir" panose="020B0503020203020204" pitchFamily="34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612808044"/>
                  </a:ext>
                </a:extLst>
              </a:tr>
              <a:tr h="31294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  <a:latin typeface="Avenir" panose="020B0503020203020204" pitchFamily="34" charset="0"/>
                        </a:rPr>
                        <a:t>20 à 59 ans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venir" panose="020B050302020302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  <a:latin typeface="Avenir" panose="020B0503020203020204" pitchFamily="34" charset="0"/>
                        </a:rPr>
                        <a:t>48%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venir" panose="020B050302020302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  <a:latin typeface="Avenir" panose="020B0503020203020204" pitchFamily="34" charset="0"/>
                        </a:rPr>
                        <a:t>50%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venir" panose="020B0503020203020204" pitchFamily="34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373480436"/>
                  </a:ext>
                </a:extLst>
              </a:tr>
              <a:tr h="31294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  <a:latin typeface="Avenir" panose="020B0503020203020204" pitchFamily="34" charset="0"/>
                        </a:rPr>
                        <a:t>60 ans  et plus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Avenir" panose="020B050302020302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  <a:latin typeface="Avenir" panose="020B0503020203020204" pitchFamily="34" charset="0"/>
                        </a:rPr>
                        <a:t>36%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venir" panose="020B050302020302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  <a:latin typeface="Avenir" panose="020B0503020203020204" pitchFamily="34" charset="0"/>
                        </a:rPr>
                        <a:t>43%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venir" panose="020B0503020203020204" pitchFamily="34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907498939"/>
                  </a:ext>
                </a:extLst>
              </a:tr>
            </a:tbl>
          </a:graphicData>
        </a:graphic>
      </p:graphicFrame>
      <p:sp>
        <p:nvSpPr>
          <p:cNvPr id="17442" name="Rectangle 1"/>
          <p:cNvSpPr>
            <a:spLocks noChangeArrowheads="1"/>
          </p:cNvSpPr>
          <p:nvPr/>
        </p:nvSpPr>
        <p:spPr bwMode="auto">
          <a:xfrm>
            <a:off x="884238" y="5367338"/>
            <a:ext cx="35512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 b="1" noProof="1">
                <a:solidFill>
                  <a:srgbClr val="0070C0"/>
                </a:solidFill>
                <a:latin typeface="Avenir"/>
              </a:rPr>
              <a:t>30% des + de 60ans ont une reconnaissance MDPH</a:t>
            </a:r>
          </a:p>
        </p:txBody>
      </p:sp>
      <p:sp>
        <p:nvSpPr>
          <p:cNvPr id="17443" name="Rectangle 7"/>
          <p:cNvSpPr>
            <a:spLocks noChangeArrowheads="1"/>
          </p:cNvSpPr>
          <p:nvPr/>
        </p:nvSpPr>
        <p:spPr bwMode="auto">
          <a:xfrm>
            <a:off x="428625" y="3241675"/>
            <a:ext cx="31083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 b="1" noProof="1">
                <a:solidFill>
                  <a:schemeClr val="accent2"/>
                </a:solidFill>
                <a:latin typeface="Avenir"/>
              </a:rPr>
              <a:t>7,7%</a:t>
            </a:r>
            <a:r>
              <a:rPr lang="fr-FR" altLang="fr-FR" sz="2000" b="1" noProof="1">
                <a:solidFill>
                  <a:schemeClr val="accent2"/>
                </a:solidFill>
                <a:latin typeface="Avenir"/>
              </a:rPr>
              <a:t> de la population alsacienne 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noProof="1">
                <a:solidFill>
                  <a:schemeClr val="accent2"/>
                </a:solidFill>
                <a:latin typeface="Avenir"/>
              </a:rPr>
              <a:t>possèdent un droit actif auprès de la MDPH </a:t>
            </a:r>
          </a:p>
        </p:txBody>
      </p:sp>
    </p:spTree>
    <p:extLst>
      <p:ext uri="{BB962C8B-B14F-4D97-AF65-F5344CB8AC3E}">
        <p14:creationId xmlns:p14="http://schemas.microsoft.com/office/powerpoint/2010/main" val="64797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2"/>
          <p:cNvSpPr>
            <a:spLocks noGrp="1"/>
          </p:cNvSpPr>
          <p:nvPr>
            <p:ph type="title"/>
          </p:nvPr>
        </p:nvSpPr>
        <p:spPr>
          <a:xfrm>
            <a:off x="3376613" y="174625"/>
            <a:ext cx="7929562" cy="1093788"/>
          </a:xfrm>
        </p:spPr>
        <p:txBody>
          <a:bodyPr/>
          <a:lstStyle/>
          <a:p>
            <a:r>
              <a:rPr lang="fr-FR" altLang="fr-FR" sz="3200" b="1" smtClean="0">
                <a:latin typeface="Avenir"/>
              </a:rPr>
              <a:t>Les</a:t>
            </a:r>
            <a:r>
              <a:rPr lang="fr-FR" altLang="fr-FR" b="1" smtClean="0">
                <a:latin typeface="Avenir"/>
              </a:rPr>
              <a:t> </a:t>
            </a:r>
            <a:r>
              <a:rPr lang="fr-FR" altLang="fr-FR" sz="3200" b="1" smtClean="0">
                <a:latin typeface="Avenir"/>
              </a:rPr>
              <a:t>indicateurs</a:t>
            </a:r>
            <a:r>
              <a:rPr lang="fr-FR" altLang="fr-FR" b="1" smtClean="0">
                <a:latin typeface="Avenir"/>
              </a:rPr>
              <a:t> </a:t>
            </a:r>
            <a:r>
              <a:rPr lang="fr-FR" altLang="fr-FR" sz="3200" b="1" smtClean="0">
                <a:latin typeface="Avenir"/>
              </a:rPr>
              <a:t>d’activité 2022  </a:t>
            </a:r>
          </a:p>
        </p:txBody>
      </p:sp>
      <p:sp>
        <p:nvSpPr>
          <p:cNvPr id="19459" name="Espace réservé du contenu 3"/>
          <p:cNvSpPr>
            <a:spLocks noGrp="1"/>
          </p:cNvSpPr>
          <p:nvPr>
            <p:ph idx="1"/>
          </p:nvPr>
        </p:nvSpPr>
        <p:spPr>
          <a:xfrm>
            <a:off x="2978150" y="1520825"/>
            <a:ext cx="6478588" cy="499745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fr-FR" altLang="fr-FR" b="1" smtClean="0">
                <a:latin typeface="Avenir"/>
              </a:rPr>
              <a:t>28 827 </a:t>
            </a:r>
            <a:r>
              <a:rPr lang="fr-FR" altLang="fr-FR" smtClean="0">
                <a:latin typeface="Avenir"/>
              </a:rPr>
              <a:t>personnes accueillies à l'accueil physique de la MDPH/MDA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r-FR" altLang="fr-FR" smtClean="0">
              <a:latin typeface="Avenir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altLang="fr-FR" smtClean="0">
              <a:latin typeface="Avenir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altLang="fr-FR" b="1" smtClean="0">
                <a:latin typeface="Avenir"/>
              </a:rPr>
              <a:t>91 532 </a:t>
            </a:r>
            <a:r>
              <a:rPr lang="fr-FR" altLang="fr-FR" smtClean="0">
                <a:latin typeface="Avenir"/>
              </a:rPr>
              <a:t>appels téléphoniques reçus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r-FR" altLang="fr-FR" smtClean="0">
              <a:latin typeface="Avenir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altLang="fr-FR" smtClean="0">
              <a:latin typeface="Avenir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altLang="fr-FR" b="1" smtClean="0">
                <a:latin typeface="Avenir"/>
              </a:rPr>
              <a:t>82% </a:t>
            </a:r>
            <a:r>
              <a:rPr lang="fr-FR" altLang="fr-FR" smtClean="0">
                <a:latin typeface="Avenir"/>
              </a:rPr>
              <a:t>: Taux de décroché</a:t>
            </a:r>
          </a:p>
        </p:txBody>
      </p:sp>
      <p:pic>
        <p:nvPicPr>
          <p:cNvPr id="19460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4243388"/>
            <a:ext cx="1135062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1892300"/>
            <a:ext cx="1135062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Espace réservé du contenu 3"/>
          <p:cNvSpPr txBox="1">
            <a:spLocks/>
          </p:cNvSpPr>
          <p:nvPr/>
        </p:nvSpPr>
        <p:spPr bwMode="auto">
          <a:xfrm>
            <a:off x="9705975" y="1520825"/>
            <a:ext cx="2233613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fr-FR" altLang="fr-FR" b="1">
                <a:latin typeface="Avenir"/>
              </a:rPr>
              <a:t>+ 12,7% </a:t>
            </a:r>
            <a:r>
              <a:rPr lang="fr-FR" altLang="fr-FR">
                <a:latin typeface="Avenir"/>
              </a:rPr>
              <a:t>en 1 an</a:t>
            </a:r>
          </a:p>
          <a:p>
            <a:pPr>
              <a:buFont typeface="Wingdings" panose="05000000000000000000" pitchFamily="2" charset="2"/>
              <a:buNone/>
            </a:pPr>
            <a:endParaRPr lang="fr-FR" altLang="fr-FR">
              <a:latin typeface="Avenir"/>
            </a:endParaRPr>
          </a:p>
          <a:p>
            <a:pPr>
              <a:buFont typeface="Wingdings" panose="05000000000000000000" pitchFamily="2" charset="2"/>
              <a:buNone/>
            </a:pPr>
            <a:endParaRPr lang="fr-FR" altLang="fr-FR">
              <a:latin typeface="Avenir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fr-FR" altLang="fr-FR" b="1">
                <a:latin typeface="Avenir"/>
              </a:rPr>
              <a:t>- 30,6% </a:t>
            </a:r>
            <a:r>
              <a:rPr lang="fr-FR" altLang="fr-FR">
                <a:latin typeface="Avenir"/>
              </a:rPr>
              <a:t>en 1an</a:t>
            </a:r>
          </a:p>
          <a:p>
            <a:pPr>
              <a:buFont typeface="Wingdings" panose="05000000000000000000" pitchFamily="2" charset="2"/>
              <a:buNone/>
            </a:pPr>
            <a:endParaRPr lang="fr-FR" altLang="fr-FR">
              <a:latin typeface="Avenir"/>
            </a:endParaRPr>
          </a:p>
          <a:p>
            <a:pPr>
              <a:buFont typeface="Wingdings" panose="05000000000000000000" pitchFamily="2" charset="2"/>
              <a:buNone/>
            </a:pPr>
            <a:endParaRPr lang="fr-FR" altLang="fr-FR">
              <a:latin typeface="Avenir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fr-FR" altLang="fr-FR" b="1">
                <a:latin typeface="Avenir"/>
              </a:rPr>
              <a:t>+ 25% en </a:t>
            </a:r>
            <a:r>
              <a:rPr lang="fr-FR" altLang="fr-FR">
                <a:latin typeface="Avenir"/>
              </a:rPr>
              <a:t>1an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9456738" y="1520825"/>
            <a:ext cx="26987" cy="496411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3313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2"/>
          <p:cNvSpPr>
            <a:spLocks noGrp="1"/>
          </p:cNvSpPr>
          <p:nvPr>
            <p:ph type="title"/>
          </p:nvPr>
        </p:nvSpPr>
        <p:spPr>
          <a:xfrm>
            <a:off x="3289300" y="160338"/>
            <a:ext cx="7900988" cy="1093787"/>
          </a:xfrm>
        </p:spPr>
        <p:txBody>
          <a:bodyPr/>
          <a:lstStyle/>
          <a:p>
            <a:r>
              <a:rPr lang="fr-FR" altLang="fr-FR" sz="3200" b="1" smtClean="0">
                <a:latin typeface="Avenir"/>
              </a:rPr>
              <a:t>Les indicateurs d’activité 2022</a:t>
            </a:r>
          </a:p>
        </p:txBody>
      </p:sp>
      <p:sp>
        <p:nvSpPr>
          <p:cNvPr id="20483" name="Espace réservé du contenu 3"/>
          <p:cNvSpPr txBox="1">
            <a:spLocks/>
          </p:cNvSpPr>
          <p:nvPr/>
        </p:nvSpPr>
        <p:spPr bwMode="auto">
          <a:xfrm>
            <a:off x="1958975" y="2116138"/>
            <a:ext cx="7250113" cy="45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fr-FR" altLang="fr-FR" sz="2400" b="1">
                <a:latin typeface="Avenir"/>
              </a:rPr>
              <a:t>43 297  </a:t>
            </a:r>
            <a:r>
              <a:rPr lang="fr-FR" altLang="fr-FR" sz="2400">
                <a:latin typeface="Avenir"/>
              </a:rPr>
              <a:t>dossiers de demandes déposés à la MDPH Alsace</a:t>
            </a:r>
          </a:p>
          <a:p>
            <a:pPr algn="just">
              <a:buFont typeface="Wingdings" panose="05000000000000000000" pitchFamily="2" charset="2"/>
              <a:buNone/>
            </a:pPr>
            <a:endParaRPr lang="fr-FR" altLang="fr-FR" sz="2400">
              <a:latin typeface="Avenir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400" b="1">
                <a:latin typeface="Avenir"/>
              </a:rPr>
              <a:t>124 144  </a:t>
            </a:r>
            <a:r>
              <a:rPr lang="fr-FR" altLang="fr-FR" sz="2400">
                <a:latin typeface="Avenir"/>
              </a:rPr>
              <a:t>décisions et avis formulés par la CDAPH/MDPH</a:t>
            </a:r>
          </a:p>
          <a:p>
            <a:pPr algn="just">
              <a:buFont typeface="Wingdings" panose="05000000000000000000" pitchFamily="2" charset="2"/>
              <a:buNone/>
            </a:pPr>
            <a:endParaRPr lang="fr-FR" altLang="fr-FR" sz="2400">
              <a:latin typeface="Avenir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400" b="1">
                <a:latin typeface="Avenir"/>
              </a:rPr>
              <a:t>3.2 mois </a:t>
            </a:r>
            <a:r>
              <a:rPr lang="fr-FR" altLang="fr-FR" sz="2400">
                <a:latin typeface="Avenir"/>
              </a:rPr>
              <a:t>(demandes jeunes) et </a:t>
            </a:r>
            <a:r>
              <a:rPr lang="fr-FR" altLang="fr-FR" sz="2400" b="1">
                <a:latin typeface="Avenir"/>
              </a:rPr>
              <a:t>4,2 mois </a:t>
            </a:r>
            <a:r>
              <a:rPr lang="fr-FR" altLang="fr-FR" sz="2400">
                <a:latin typeface="Avenir"/>
              </a:rPr>
              <a:t>(demandes adultes) de délais </a:t>
            </a:r>
            <a:r>
              <a:rPr lang="fr-FR" altLang="fr-FR" sz="2400" b="1">
                <a:latin typeface="Avenir"/>
              </a:rPr>
              <a:t>moyens</a:t>
            </a:r>
            <a:r>
              <a:rPr lang="fr-FR" altLang="fr-FR" sz="2400">
                <a:latin typeface="Avenir"/>
              </a:rPr>
              <a:t> de traitement</a:t>
            </a:r>
          </a:p>
          <a:p>
            <a:pPr algn="just">
              <a:buFont typeface="Wingdings" panose="05000000000000000000" pitchFamily="2" charset="2"/>
              <a:buNone/>
            </a:pPr>
            <a:endParaRPr lang="fr-FR" altLang="fr-FR" sz="2400">
              <a:latin typeface="Avenir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400" b="1">
                <a:latin typeface="Avenir"/>
              </a:rPr>
              <a:t>81.10% </a:t>
            </a:r>
            <a:r>
              <a:rPr lang="fr-FR" altLang="fr-FR" sz="2400">
                <a:latin typeface="Avenir"/>
              </a:rPr>
              <a:t>d'accord moyen sur l'ensemble des prestations/orientations</a:t>
            </a:r>
          </a:p>
          <a:p>
            <a:pPr algn="just">
              <a:buFont typeface="Wingdings" panose="05000000000000000000" pitchFamily="2" charset="2"/>
              <a:buNone/>
            </a:pPr>
            <a:endParaRPr lang="fr-FR" altLang="fr-FR" sz="2400">
              <a:latin typeface="Avenir"/>
            </a:endParaRPr>
          </a:p>
          <a:p>
            <a:pPr algn="just">
              <a:buFont typeface="Wingdings" panose="05000000000000000000" pitchFamily="2" charset="2"/>
              <a:buNone/>
            </a:pPr>
            <a:endParaRPr lang="fr-FR" altLang="fr-FR" sz="2400">
              <a:latin typeface="Avenir"/>
            </a:endParaRPr>
          </a:p>
        </p:txBody>
      </p:sp>
      <p:pic>
        <p:nvPicPr>
          <p:cNvPr id="20484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1552575"/>
            <a:ext cx="8096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5327650"/>
            <a:ext cx="773113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2765425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4140200"/>
            <a:ext cx="7588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Espace réservé du contenu 3"/>
          <p:cNvSpPr txBox="1">
            <a:spLocks/>
          </p:cNvSpPr>
          <p:nvPr/>
        </p:nvSpPr>
        <p:spPr bwMode="auto">
          <a:xfrm>
            <a:off x="9650413" y="1790700"/>
            <a:ext cx="2416175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fr-FR" altLang="fr-FR" sz="2000" b="1">
              <a:latin typeface="Avenir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fr-FR" altLang="fr-FR" sz="2000" b="1">
                <a:latin typeface="Avenir"/>
              </a:rPr>
              <a:t>+ 1,4% </a:t>
            </a:r>
            <a:r>
              <a:rPr lang="fr-FR" altLang="fr-FR" sz="2000">
                <a:latin typeface="Avenir"/>
              </a:rPr>
              <a:t>en 1 an</a:t>
            </a:r>
          </a:p>
          <a:p>
            <a:pPr>
              <a:buFont typeface="Wingdings" panose="05000000000000000000" pitchFamily="2" charset="2"/>
              <a:buNone/>
            </a:pPr>
            <a:endParaRPr lang="fr-FR" altLang="fr-FR" sz="2000">
              <a:latin typeface="Avenir"/>
            </a:endParaRPr>
          </a:p>
          <a:p>
            <a:pPr>
              <a:buFont typeface="Wingdings" panose="05000000000000000000" pitchFamily="2" charset="2"/>
              <a:buNone/>
            </a:pPr>
            <a:endParaRPr lang="fr-FR" altLang="fr-FR" sz="2000">
              <a:latin typeface="Avenir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fr-FR" altLang="fr-FR" sz="2000" b="1">
                <a:latin typeface="Avenir"/>
              </a:rPr>
              <a:t>- 9,17% </a:t>
            </a:r>
            <a:r>
              <a:rPr lang="fr-FR" altLang="fr-FR" sz="2000">
                <a:latin typeface="Avenir"/>
              </a:rPr>
              <a:t>en 1an</a:t>
            </a:r>
          </a:p>
          <a:p>
            <a:pPr>
              <a:buFont typeface="Wingdings" panose="05000000000000000000" pitchFamily="2" charset="2"/>
              <a:buNone/>
            </a:pPr>
            <a:endParaRPr lang="fr-FR" altLang="fr-FR" sz="2000">
              <a:latin typeface="Avenir"/>
            </a:endParaRPr>
          </a:p>
          <a:p>
            <a:pPr>
              <a:buFont typeface="Wingdings" panose="05000000000000000000" pitchFamily="2" charset="2"/>
              <a:buNone/>
            </a:pPr>
            <a:endParaRPr lang="fr-FR" altLang="fr-FR" sz="2000">
              <a:latin typeface="Avenir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fr-FR" altLang="fr-FR" sz="2000">
                <a:latin typeface="Avenir"/>
              </a:rPr>
              <a:t>Au 31 décembre 2022, le délai de traitement pour tous les dossiers s’établit à </a:t>
            </a:r>
            <a:r>
              <a:rPr lang="fr-FR" altLang="fr-FR" sz="2000" b="1">
                <a:latin typeface="Avenir"/>
              </a:rPr>
              <a:t>3,1 mois </a:t>
            </a:r>
            <a:r>
              <a:rPr lang="fr-FR" altLang="fr-FR" sz="2000">
                <a:latin typeface="Avenir"/>
              </a:rPr>
              <a:t>contre</a:t>
            </a:r>
            <a:r>
              <a:rPr lang="fr-FR" altLang="fr-FR" sz="2000" b="1">
                <a:latin typeface="Avenir"/>
              </a:rPr>
              <a:t> 5,8 mois </a:t>
            </a:r>
            <a:r>
              <a:rPr lang="fr-FR" altLang="fr-FR" sz="2000">
                <a:latin typeface="Avenir"/>
              </a:rPr>
              <a:t>en 2021 à la même date</a:t>
            </a:r>
          </a:p>
          <a:p>
            <a:pPr>
              <a:buFont typeface="Wingdings" panose="05000000000000000000" pitchFamily="2" charset="2"/>
              <a:buNone/>
            </a:pPr>
            <a:endParaRPr lang="fr-FR" altLang="fr-FR" sz="1800">
              <a:latin typeface="Avenir"/>
            </a:endParaRPr>
          </a:p>
          <a:p>
            <a:pPr>
              <a:buFont typeface="Wingdings" panose="05000000000000000000" pitchFamily="2" charset="2"/>
              <a:buNone/>
            </a:pPr>
            <a:endParaRPr lang="fr-FR" altLang="fr-FR" sz="1800">
              <a:latin typeface="Avenir"/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9456738" y="1528763"/>
            <a:ext cx="26987" cy="496411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9909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166687"/>
            <a:ext cx="8801100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98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0863" y="1169988"/>
            <a:ext cx="11207750" cy="5256212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La PCH est gérée par le service compensation</a:t>
            </a:r>
          </a:p>
          <a:p>
            <a:pPr lvl="1">
              <a:defRPr/>
            </a:pPr>
            <a:r>
              <a:rPr lang="fr-FR" dirty="0" smtClean="0"/>
              <a:t>Chef de service : Stéphane STENGER</a:t>
            </a:r>
          </a:p>
          <a:p>
            <a:pPr lvl="1">
              <a:defRPr/>
            </a:pPr>
            <a:r>
              <a:rPr lang="fr-FR" dirty="0" smtClean="0"/>
              <a:t>Adjoint au chef de service : Sandy GRANDHAIE</a:t>
            </a:r>
          </a:p>
          <a:p>
            <a:pPr>
              <a:defRPr/>
            </a:pPr>
            <a:r>
              <a:rPr lang="fr-FR" dirty="0" smtClean="0"/>
              <a:t>Evaluation de l’aide humaine</a:t>
            </a:r>
          </a:p>
          <a:p>
            <a:pPr lvl="1">
              <a:defRPr/>
            </a:pPr>
            <a:r>
              <a:rPr lang="fr-FR" dirty="0" smtClean="0"/>
              <a:t>67 : travailleurs sociaux de la MDPH</a:t>
            </a:r>
          </a:p>
          <a:p>
            <a:pPr lvl="1">
              <a:defRPr/>
            </a:pPr>
            <a:r>
              <a:rPr lang="fr-FR" dirty="0" smtClean="0"/>
              <a:t>68 : travailleurs sociaux de la MDPH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fr-FR" dirty="0"/>
              <a:t> </a:t>
            </a:r>
            <a:r>
              <a:rPr lang="fr-FR" dirty="0" smtClean="0"/>
              <a:t>        SAVS-SAMSAH</a:t>
            </a:r>
            <a:r>
              <a:rPr lang="fr-FR" smtClean="0"/>
              <a:t>, certaines </a:t>
            </a:r>
            <a:r>
              <a:rPr lang="fr-FR" dirty="0" smtClean="0"/>
              <a:t>équipes hospitalières</a:t>
            </a:r>
          </a:p>
          <a:p>
            <a:pPr>
              <a:defRPr/>
            </a:pPr>
            <a:r>
              <a:rPr lang="fr-FR" dirty="0" smtClean="0"/>
              <a:t>Evaluation des aides techniques, aménagements du logement, aménagements du véhicule</a:t>
            </a:r>
            <a:endParaRPr lang="fr-FR" dirty="0"/>
          </a:p>
          <a:p>
            <a:pPr lvl="1">
              <a:defRPr/>
            </a:pPr>
            <a:r>
              <a:rPr lang="fr-FR" dirty="0" smtClean="0"/>
              <a:t>Ergothérapeutes externes à la MDPH</a:t>
            </a:r>
          </a:p>
        </p:txBody>
      </p:sp>
    </p:spTree>
    <p:extLst>
      <p:ext uri="{BB962C8B-B14F-4D97-AF65-F5344CB8AC3E}">
        <p14:creationId xmlns:p14="http://schemas.microsoft.com/office/powerpoint/2010/main" val="27941401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1827</Words>
  <Application>Microsoft Office PowerPoint</Application>
  <PresentationFormat>Grand écran</PresentationFormat>
  <Paragraphs>311</Paragraphs>
  <Slides>25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3" baseType="lpstr">
      <vt:lpstr>Amaranth</vt:lpstr>
      <vt:lpstr>Arial</vt:lpstr>
      <vt:lpstr>Avenir</vt:lpstr>
      <vt:lpstr>Calibri</vt:lpstr>
      <vt:lpstr>Times New Roman</vt:lpstr>
      <vt:lpstr>Verdana</vt:lpstr>
      <vt:lpstr>Wingdings</vt:lpstr>
      <vt:lpstr>1_Thème Office</vt:lpstr>
      <vt:lpstr>Journée UNAFAM PCH PCMT</vt:lpstr>
      <vt:lpstr>Sommaire</vt:lpstr>
      <vt:lpstr>1.La MDPH Alsace </vt:lpstr>
      <vt:lpstr>Les missions de la MDPH</vt:lpstr>
      <vt:lpstr>Le Handicap en Alsace</vt:lpstr>
      <vt:lpstr>Les indicateurs d’activité 2022  </vt:lpstr>
      <vt:lpstr>Les indicateurs d’activité 2022</vt:lpstr>
      <vt:lpstr>Présentation PowerPoint</vt:lpstr>
      <vt:lpstr>Présentation PowerPoint</vt:lpstr>
      <vt:lpstr>2.Circuit de traitement d’une demande</vt:lpstr>
      <vt:lpstr>Présentation PowerPoint</vt:lpstr>
      <vt:lpstr>3.Focus sur la PCH PCMT </vt:lpstr>
      <vt:lpstr>3.1.L’éligibilité </vt:lpstr>
      <vt:lpstr>Présentation PowerPoint</vt:lpstr>
      <vt:lpstr>3.2.La valorisation du soutien à l’autonomie</vt:lpstr>
      <vt:lpstr>Présentation PowerPoint</vt:lpstr>
      <vt:lpstr>Tableau récapitulatif des temps plafond</vt:lpstr>
      <vt:lpstr>Présentation PowerPoint</vt:lpstr>
      <vt:lpstr>Soutien pour les déplacements (hors courses)</vt:lpstr>
      <vt:lpstr>Soutien pour les courses</vt:lpstr>
      <vt:lpstr>Soutien pour les tâches domestiques</vt:lpstr>
      <vt:lpstr>Soutien pour les tâches multiples</vt:lpstr>
      <vt:lpstr>Le soutien pour la maîtrise du comportement</vt:lpstr>
      <vt:lpstr> CONTACTER LA MDPH   </vt:lpstr>
      <vt:lpstr>Merci de votre attention</vt:lpstr>
    </vt:vector>
  </TitlesOfParts>
  <Company>CD67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Plénière  du 18 mars 2024</dc:title>
  <dc:creator>DEHAN Laurence</dc:creator>
  <cp:lastModifiedBy>HERRMANN Michèle</cp:lastModifiedBy>
  <cp:revision>44</cp:revision>
  <dcterms:created xsi:type="dcterms:W3CDTF">2024-03-12T16:07:50Z</dcterms:created>
  <dcterms:modified xsi:type="dcterms:W3CDTF">2024-03-17T15:58:23Z</dcterms:modified>
</cp:coreProperties>
</file>